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83" r:id="rId6"/>
    <p:sldId id="266" r:id="rId7"/>
    <p:sldId id="264" r:id="rId8"/>
    <p:sldId id="284" r:id="rId9"/>
    <p:sldId id="290" r:id="rId10"/>
    <p:sldId id="265" r:id="rId11"/>
    <p:sldId id="285" r:id="rId12"/>
    <p:sldId id="280" r:id="rId13"/>
    <p:sldId id="281" r:id="rId14"/>
    <p:sldId id="282" r:id="rId15"/>
    <p:sldId id="278" r:id="rId16"/>
    <p:sldId id="267" r:id="rId17"/>
    <p:sldId id="269" r:id="rId18"/>
    <p:sldId id="268" r:id="rId19"/>
    <p:sldId id="271" r:id="rId20"/>
    <p:sldId id="270" r:id="rId21"/>
    <p:sldId id="286" r:id="rId22"/>
    <p:sldId id="277" r:id="rId23"/>
    <p:sldId id="287" r:id="rId24"/>
    <p:sldId id="273" r:id="rId25"/>
    <p:sldId id="288" r:id="rId26"/>
    <p:sldId id="274" r:id="rId27"/>
    <p:sldId id="28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A8871D-B1A3-4A05-A1D8-D4220EE27294}" type="doc">
      <dgm:prSet loTypeId="urn:microsoft.com/office/officeart/2011/layout/HexagonRadial" loCatId="cycle" qsTypeId="urn:microsoft.com/office/officeart/2005/8/quickstyle/simple1" qsCatId="simple" csTypeId="urn:microsoft.com/office/officeart/2005/8/colors/colorful1" csCatId="colorful" phldr="1"/>
      <dgm:spPr/>
      <dgm:t>
        <a:bodyPr/>
        <a:lstStyle/>
        <a:p>
          <a:endParaRPr lang="en-ZA"/>
        </a:p>
      </dgm:t>
    </dgm:pt>
    <dgm:pt modelId="{BE8401CE-FD39-434B-972D-8B92DE4C012F}">
      <dgm:prSet phldrT="[Text]"/>
      <dgm:spPr>
        <a:solidFill>
          <a:schemeClr val="bg1"/>
        </a:solidFill>
      </dgm:spPr>
      <dgm:t>
        <a:bodyPr/>
        <a:lstStyle/>
        <a:p>
          <a:pPr>
            <a:spcAft>
              <a:spcPts val="0"/>
            </a:spcAft>
          </a:pPr>
          <a:r>
            <a:rPr lang="en-ZA" b="1" dirty="0">
              <a:solidFill>
                <a:srgbClr val="002060"/>
              </a:solidFill>
            </a:rPr>
            <a:t>Rayburn Consulting</a:t>
          </a:r>
        </a:p>
        <a:p>
          <a:pPr>
            <a:spcAft>
              <a:spcPts val="0"/>
            </a:spcAft>
          </a:pPr>
          <a:r>
            <a:rPr lang="en-ZA" b="1" dirty="0">
              <a:solidFill>
                <a:srgbClr val="002060"/>
              </a:solidFill>
            </a:rPr>
            <a:t>Service Offering</a:t>
          </a:r>
        </a:p>
      </dgm:t>
    </dgm:pt>
    <dgm:pt modelId="{B05C81BA-EB6A-41D8-B677-C8A4BB45814E}" type="parTrans" cxnId="{E80E8C6D-A424-4D47-BC71-E54513B7FF3F}">
      <dgm:prSet/>
      <dgm:spPr/>
      <dgm:t>
        <a:bodyPr/>
        <a:lstStyle/>
        <a:p>
          <a:endParaRPr lang="en-ZA"/>
        </a:p>
      </dgm:t>
    </dgm:pt>
    <dgm:pt modelId="{F96D6BA5-DF46-4F04-819D-AD4E4CF85AA5}" type="sibTrans" cxnId="{E80E8C6D-A424-4D47-BC71-E54513B7FF3F}">
      <dgm:prSet/>
      <dgm:spPr/>
      <dgm:t>
        <a:bodyPr/>
        <a:lstStyle/>
        <a:p>
          <a:endParaRPr lang="en-ZA"/>
        </a:p>
      </dgm:t>
    </dgm:pt>
    <dgm:pt modelId="{22E4002E-BDE5-4FDD-9DD3-2701034D9D76}">
      <dgm:prSet phldrT="[Text]"/>
      <dgm:spPr>
        <a:solidFill>
          <a:schemeClr val="bg1">
            <a:lumMod val="65000"/>
          </a:schemeClr>
        </a:solidFill>
      </dgm:spPr>
      <dgm:t>
        <a:bodyPr/>
        <a:lstStyle/>
        <a:p>
          <a:r>
            <a:rPr lang="en-ZA" b="1" dirty="0">
              <a:solidFill>
                <a:schemeClr val="accent1">
                  <a:lumMod val="50000"/>
                </a:schemeClr>
              </a:solidFill>
            </a:rPr>
            <a:t>Consulting</a:t>
          </a:r>
        </a:p>
      </dgm:t>
    </dgm:pt>
    <dgm:pt modelId="{605C724F-3A60-4A8E-9D86-9F5891DF1927}" type="parTrans" cxnId="{19E8969B-140F-446E-AC0F-ADB3152A8921}">
      <dgm:prSet/>
      <dgm:spPr/>
      <dgm:t>
        <a:bodyPr/>
        <a:lstStyle/>
        <a:p>
          <a:endParaRPr lang="en-ZA"/>
        </a:p>
      </dgm:t>
    </dgm:pt>
    <dgm:pt modelId="{0D88B2EA-A50F-446E-8C2E-1AF519782F71}" type="sibTrans" cxnId="{19E8969B-140F-446E-AC0F-ADB3152A8921}">
      <dgm:prSet/>
      <dgm:spPr/>
      <dgm:t>
        <a:bodyPr/>
        <a:lstStyle/>
        <a:p>
          <a:endParaRPr lang="en-ZA"/>
        </a:p>
      </dgm:t>
    </dgm:pt>
    <dgm:pt modelId="{F4B03622-DE99-4DDB-AF7E-C8B351804CE1}">
      <dgm:prSet phldrT="[Text]"/>
      <dgm:spPr>
        <a:solidFill>
          <a:schemeClr val="accent5">
            <a:lumMod val="75000"/>
          </a:schemeClr>
        </a:solidFill>
      </dgm:spPr>
      <dgm:t>
        <a:bodyPr/>
        <a:lstStyle/>
        <a:p>
          <a:r>
            <a:rPr lang="en-ZA" b="1" dirty="0"/>
            <a:t>Business Process Management</a:t>
          </a:r>
        </a:p>
      </dgm:t>
    </dgm:pt>
    <dgm:pt modelId="{DEBA1B82-F251-4C97-82F8-0ED41274327A}" type="parTrans" cxnId="{EEE93AF6-08F2-44E9-949E-324DF049578B}">
      <dgm:prSet/>
      <dgm:spPr/>
      <dgm:t>
        <a:bodyPr/>
        <a:lstStyle/>
        <a:p>
          <a:endParaRPr lang="en-ZA"/>
        </a:p>
      </dgm:t>
    </dgm:pt>
    <dgm:pt modelId="{45607235-8283-4DA8-90EC-7541267B89DA}" type="sibTrans" cxnId="{EEE93AF6-08F2-44E9-949E-324DF049578B}">
      <dgm:prSet/>
      <dgm:spPr/>
      <dgm:t>
        <a:bodyPr/>
        <a:lstStyle/>
        <a:p>
          <a:endParaRPr lang="en-ZA"/>
        </a:p>
      </dgm:t>
    </dgm:pt>
    <dgm:pt modelId="{19EA227B-24AA-4C85-9ACC-B5F46F9CE440}">
      <dgm:prSet phldrT="[Text]"/>
      <dgm:spPr>
        <a:solidFill>
          <a:schemeClr val="bg1">
            <a:lumMod val="65000"/>
          </a:schemeClr>
        </a:solidFill>
      </dgm:spPr>
      <dgm:t>
        <a:bodyPr/>
        <a:lstStyle/>
        <a:p>
          <a:r>
            <a:rPr lang="en-ZA" b="1" dirty="0">
              <a:solidFill>
                <a:schemeClr val="accent1">
                  <a:lumMod val="50000"/>
                </a:schemeClr>
              </a:solidFill>
            </a:rPr>
            <a:t>Custom Applications</a:t>
          </a:r>
        </a:p>
        <a:p>
          <a:r>
            <a:rPr lang="en-ZA" b="1" dirty="0">
              <a:solidFill>
                <a:schemeClr val="accent1">
                  <a:lumMod val="50000"/>
                </a:schemeClr>
              </a:solidFill>
            </a:rPr>
            <a:t>&amp;</a:t>
          </a:r>
        </a:p>
        <a:p>
          <a:r>
            <a:rPr lang="en-ZA" b="1" dirty="0" smtClean="0">
              <a:solidFill>
                <a:schemeClr val="accent1">
                  <a:lumMod val="50000"/>
                </a:schemeClr>
              </a:solidFill>
            </a:rPr>
            <a:t>Packaged </a:t>
          </a:r>
          <a:r>
            <a:rPr lang="en-ZA" b="1" dirty="0">
              <a:solidFill>
                <a:schemeClr val="accent1">
                  <a:lumMod val="50000"/>
                </a:schemeClr>
              </a:solidFill>
            </a:rPr>
            <a:t>Applications</a:t>
          </a:r>
        </a:p>
      </dgm:t>
    </dgm:pt>
    <dgm:pt modelId="{30C869A4-4BCE-4B02-BB3E-6ABBCF587E63}" type="parTrans" cxnId="{CDE46392-0143-4537-883F-F51545FD164E}">
      <dgm:prSet/>
      <dgm:spPr/>
      <dgm:t>
        <a:bodyPr/>
        <a:lstStyle/>
        <a:p>
          <a:endParaRPr lang="en-ZA"/>
        </a:p>
      </dgm:t>
    </dgm:pt>
    <dgm:pt modelId="{47753910-6B1F-4BC0-9F5B-1B713FD646CA}" type="sibTrans" cxnId="{CDE46392-0143-4537-883F-F51545FD164E}">
      <dgm:prSet/>
      <dgm:spPr/>
      <dgm:t>
        <a:bodyPr/>
        <a:lstStyle/>
        <a:p>
          <a:endParaRPr lang="en-ZA"/>
        </a:p>
      </dgm:t>
    </dgm:pt>
    <dgm:pt modelId="{D4DE7C92-34AA-4202-BCB5-434AB52CFB64}">
      <dgm:prSet phldrT="[Text]"/>
      <dgm:spPr>
        <a:solidFill>
          <a:schemeClr val="accent1">
            <a:lumMod val="50000"/>
          </a:schemeClr>
        </a:solidFill>
      </dgm:spPr>
      <dgm:t>
        <a:bodyPr/>
        <a:lstStyle/>
        <a:p>
          <a:r>
            <a:rPr lang="en-ZA" b="1" dirty="0"/>
            <a:t>Business Intelligence</a:t>
          </a:r>
        </a:p>
        <a:p>
          <a:r>
            <a:rPr lang="en-ZA" b="1" dirty="0"/>
            <a:t>&amp; Enterprise</a:t>
          </a:r>
        </a:p>
        <a:p>
          <a:r>
            <a:rPr lang="en-ZA" b="1" dirty="0"/>
            <a:t>Performance</a:t>
          </a:r>
        </a:p>
        <a:p>
          <a:r>
            <a:rPr lang="en-ZA" b="1" dirty="0"/>
            <a:t>Management</a:t>
          </a:r>
        </a:p>
      </dgm:t>
    </dgm:pt>
    <dgm:pt modelId="{5038CFBE-301F-4075-BD6E-17C5ABBC4071}" type="parTrans" cxnId="{58D28925-97EF-4B30-9394-FE666752BEB6}">
      <dgm:prSet/>
      <dgm:spPr/>
      <dgm:t>
        <a:bodyPr/>
        <a:lstStyle/>
        <a:p>
          <a:endParaRPr lang="en-ZA"/>
        </a:p>
      </dgm:t>
    </dgm:pt>
    <dgm:pt modelId="{5A036C63-4ECE-4693-BD9F-6A8B669D5D4D}" type="sibTrans" cxnId="{58D28925-97EF-4B30-9394-FE666752BEB6}">
      <dgm:prSet/>
      <dgm:spPr/>
      <dgm:t>
        <a:bodyPr/>
        <a:lstStyle/>
        <a:p>
          <a:endParaRPr lang="en-ZA"/>
        </a:p>
      </dgm:t>
    </dgm:pt>
    <dgm:pt modelId="{9F3D7D3F-6307-4A1C-8BBF-F77931E06BB7}">
      <dgm:prSet phldrT="[Text]"/>
      <dgm:spPr>
        <a:solidFill>
          <a:schemeClr val="bg1">
            <a:lumMod val="65000"/>
          </a:schemeClr>
        </a:solidFill>
      </dgm:spPr>
      <dgm:t>
        <a:bodyPr/>
        <a:lstStyle/>
        <a:p>
          <a:r>
            <a:rPr lang="en-ZA" b="1" dirty="0">
              <a:solidFill>
                <a:schemeClr val="accent1">
                  <a:lumMod val="50000"/>
                </a:schemeClr>
              </a:solidFill>
            </a:rPr>
            <a:t>Training</a:t>
          </a:r>
        </a:p>
      </dgm:t>
    </dgm:pt>
    <dgm:pt modelId="{77898410-8353-4BED-8485-566EFDB860C5}" type="parTrans" cxnId="{56D9EB21-FCED-43DF-AEF9-A8ED80CC7EDF}">
      <dgm:prSet/>
      <dgm:spPr/>
      <dgm:t>
        <a:bodyPr/>
        <a:lstStyle/>
        <a:p>
          <a:endParaRPr lang="en-ZA"/>
        </a:p>
      </dgm:t>
    </dgm:pt>
    <dgm:pt modelId="{60BDA1E3-0529-4195-8137-0EB2DF0CF8EC}" type="sibTrans" cxnId="{56D9EB21-FCED-43DF-AEF9-A8ED80CC7EDF}">
      <dgm:prSet/>
      <dgm:spPr/>
      <dgm:t>
        <a:bodyPr/>
        <a:lstStyle/>
        <a:p>
          <a:endParaRPr lang="en-ZA"/>
        </a:p>
      </dgm:t>
    </dgm:pt>
    <dgm:pt modelId="{E907029E-DAB0-4F59-B80F-E43DF49E4608}">
      <dgm:prSet phldrT="[Text]"/>
      <dgm:spPr>
        <a:solidFill>
          <a:schemeClr val="accent1">
            <a:lumMod val="50000"/>
          </a:schemeClr>
        </a:solidFill>
      </dgm:spPr>
      <dgm:t>
        <a:bodyPr/>
        <a:lstStyle/>
        <a:p>
          <a:r>
            <a:rPr lang="en-ZA" b="1" dirty="0"/>
            <a:t>Infrastructure Management</a:t>
          </a:r>
        </a:p>
      </dgm:t>
    </dgm:pt>
    <dgm:pt modelId="{ABE40392-0337-4CAB-8F9A-3A5523BE4A8A}" type="parTrans" cxnId="{4B9EA0A0-9501-48C6-93FE-AAC4E9E42209}">
      <dgm:prSet/>
      <dgm:spPr/>
      <dgm:t>
        <a:bodyPr/>
        <a:lstStyle/>
        <a:p>
          <a:endParaRPr lang="en-ZA"/>
        </a:p>
      </dgm:t>
    </dgm:pt>
    <dgm:pt modelId="{24149201-B8FC-4B66-8AE5-28B762A0D499}" type="sibTrans" cxnId="{4B9EA0A0-9501-48C6-93FE-AAC4E9E42209}">
      <dgm:prSet/>
      <dgm:spPr/>
      <dgm:t>
        <a:bodyPr/>
        <a:lstStyle/>
        <a:p>
          <a:endParaRPr lang="en-ZA"/>
        </a:p>
      </dgm:t>
    </dgm:pt>
    <dgm:pt modelId="{80973109-E1D9-4996-8051-7C99F199BEB6}" type="pres">
      <dgm:prSet presAssocID="{5CA8871D-B1A3-4A05-A1D8-D4220EE27294}" presName="Name0" presStyleCnt="0">
        <dgm:presLayoutVars>
          <dgm:chMax val="1"/>
          <dgm:chPref val="1"/>
          <dgm:dir/>
          <dgm:animOne val="branch"/>
          <dgm:animLvl val="lvl"/>
        </dgm:presLayoutVars>
      </dgm:prSet>
      <dgm:spPr/>
      <dgm:t>
        <a:bodyPr/>
        <a:lstStyle/>
        <a:p>
          <a:endParaRPr lang="en-ZA"/>
        </a:p>
      </dgm:t>
    </dgm:pt>
    <dgm:pt modelId="{1F6D6781-0786-4E33-B021-34C9F952CA15}" type="pres">
      <dgm:prSet presAssocID="{BE8401CE-FD39-434B-972D-8B92DE4C012F}" presName="Parent" presStyleLbl="node0" presStyleIdx="0" presStyleCnt="1">
        <dgm:presLayoutVars>
          <dgm:chMax val="6"/>
          <dgm:chPref val="6"/>
        </dgm:presLayoutVars>
      </dgm:prSet>
      <dgm:spPr/>
      <dgm:t>
        <a:bodyPr/>
        <a:lstStyle/>
        <a:p>
          <a:endParaRPr lang="en-ZA"/>
        </a:p>
      </dgm:t>
    </dgm:pt>
    <dgm:pt modelId="{51DDE8FA-D771-4E07-AC1C-B46EB50FABAA}" type="pres">
      <dgm:prSet presAssocID="{22E4002E-BDE5-4FDD-9DD3-2701034D9D76}" presName="Accent1" presStyleCnt="0"/>
      <dgm:spPr/>
    </dgm:pt>
    <dgm:pt modelId="{97A2B3AD-7785-4B6E-902E-45CFC69E1AE3}" type="pres">
      <dgm:prSet presAssocID="{22E4002E-BDE5-4FDD-9DD3-2701034D9D76}" presName="Accent" presStyleLbl="bgShp" presStyleIdx="0" presStyleCnt="6"/>
      <dgm:spPr/>
    </dgm:pt>
    <dgm:pt modelId="{F02C8AAA-04C6-4594-A260-504907716D00}" type="pres">
      <dgm:prSet presAssocID="{22E4002E-BDE5-4FDD-9DD3-2701034D9D76}" presName="Child1" presStyleLbl="node1" presStyleIdx="0" presStyleCnt="6">
        <dgm:presLayoutVars>
          <dgm:chMax val="0"/>
          <dgm:chPref val="0"/>
          <dgm:bulletEnabled val="1"/>
        </dgm:presLayoutVars>
      </dgm:prSet>
      <dgm:spPr/>
      <dgm:t>
        <a:bodyPr/>
        <a:lstStyle/>
        <a:p>
          <a:endParaRPr lang="en-ZA"/>
        </a:p>
      </dgm:t>
    </dgm:pt>
    <dgm:pt modelId="{0539788B-6B91-4B84-AF5F-A926EFDC73CC}" type="pres">
      <dgm:prSet presAssocID="{F4B03622-DE99-4DDB-AF7E-C8B351804CE1}" presName="Accent2" presStyleCnt="0"/>
      <dgm:spPr/>
    </dgm:pt>
    <dgm:pt modelId="{9BA24D9F-0B2B-436A-B3AC-013CADFBD91A}" type="pres">
      <dgm:prSet presAssocID="{F4B03622-DE99-4DDB-AF7E-C8B351804CE1}" presName="Accent" presStyleLbl="bgShp" presStyleIdx="1" presStyleCnt="6"/>
      <dgm:spPr>
        <a:solidFill>
          <a:srgbClr val="002060"/>
        </a:solidFill>
      </dgm:spPr>
    </dgm:pt>
    <dgm:pt modelId="{0378AA2D-5E15-424D-B5EA-631229965133}" type="pres">
      <dgm:prSet presAssocID="{F4B03622-DE99-4DDB-AF7E-C8B351804CE1}" presName="Child2" presStyleLbl="node1" presStyleIdx="1" presStyleCnt="6">
        <dgm:presLayoutVars>
          <dgm:chMax val="0"/>
          <dgm:chPref val="0"/>
          <dgm:bulletEnabled val="1"/>
        </dgm:presLayoutVars>
      </dgm:prSet>
      <dgm:spPr/>
      <dgm:t>
        <a:bodyPr/>
        <a:lstStyle/>
        <a:p>
          <a:endParaRPr lang="en-ZA"/>
        </a:p>
      </dgm:t>
    </dgm:pt>
    <dgm:pt modelId="{C3D538E0-0D6C-4A81-88AA-07C0FA15612F}" type="pres">
      <dgm:prSet presAssocID="{19EA227B-24AA-4C85-9ACC-B5F46F9CE440}" presName="Accent3" presStyleCnt="0"/>
      <dgm:spPr/>
    </dgm:pt>
    <dgm:pt modelId="{17CEBF1D-3B40-45CE-B32E-75F8D59782AE}" type="pres">
      <dgm:prSet presAssocID="{19EA227B-24AA-4C85-9ACC-B5F46F9CE440}" presName="Accent" presStyleLbl="bgShp" presStyleIdx="2" presStyleCnt="6"/>
      <dgm:spPr>
        <a:solidFill>
          <a:srgbClr val="002060"/>
        </a:solidFill>
      </dgm:spPr>
    </dgm:pt>
    <dgm:pt modelId="{E4DEFE2E-291D-4F55-955E-3972076D2618}" type="pres">
      <dgm:prSet presAssocID="{19EA227B-24AA-4C85-9ACC-B5F46F9CE440}" presName="Child3" presStyleLbl="node1" presStyleIdx="2" presStyleCnt="6">
        <dgm:presLayoutVars>
          <dgm:chMax val="0"/>
          <dgm:chPref val="0"/>
          <dgm:bulletEnabled val="1"/>
        </dgm:presLayoutVars>
      </dgm:prSet>
      <dgm:spPr/>
      <dgm:t>
        <a:bodyPr/>
        <a:lstStyle/>
        <a:p>
          <a:endParaRPr lang="en-ZA"/>
        </a:p>
      </dgm:t>
    </dgm:pt>
    <dgm:pt modelId="{C3931E3F-343C-4F1E-8F05-1585D8B2C967}" type="pres">
      <dgm:prSet presAssocID="{D4DE7C92-34AA-4202-BCB5-434AB52CFB64}" presName="Accent4" presStyleCnt="0"/>
      <dgm:spPr/>
    </dgm:pt>
    <dgm:pt modelId="{38E315D0-2DBE-4990-8ED1-F1BA250AE53E}" type="pres">
      <dgm:prSet presAssocID="{D4DE7C92-34AA-4202-BCB5-434AB52CFB64}" presName="Accent" presStyleLbl="bgShp" presStyleIdx="3" presStyleCnt="6"/>
      <dgm:spPr>
        <a:solidFill>
          <a:srgbClr val="002060"/>
        </a:solidFill>
      </dgm:spPr>
    </dgm:pt>
    <dgm:pt modelId="{879314D1-D8C1-4388-AE13-4632CBB71632}" type="pres">
      <dgm:prSet presAssocID="{D4DE7C92-34AA-4202-BCB5-434AB52CFB64}" presName="Child4" presStyleLbl="node1" presStyleIdx="3" presStyleCnt="6">
        <dgm:presLayoutVars>
          <dgm:chMax val="0"/>
          <dgm:chPref val="0"/>
          <dgm:bulletEnabled val="1"/>
        </dgm:presLayoutVars>
      </dgm:prSet>
      <dgm:spPr/>
      <dgm:t>
        <a:bodyPr/>
        <a:lstStyle/>
        <a:p>
          <a:endParaRPr lang="en-ZA"/>
        </a:p>
      </dgm:t>
    </dgm:pt>
    <dgm:pt modelId="{46993543-902D-4F50-974A-223DA7A2C5FD}" type="pres">
      <dgm:prSet presAssocID="{9F3D7D3F-6307-4A1C-8BBF-F77931E06BB7}" presName="Accent5" presStyleCnt="0"/>
      <dgm:spPr/>
    </dgm:pt>
    <dgm:pt modelId="{05B3F492-3AA2-4779-89C8-A5DDB83374B6}" type="pres">
      <dgm:prSet presAssocID="{9F3D7D3F-6307-4A1C-8BBF-F77931E06BB7}" presName="Accent" presStyleLbl="bgShp" presStyleIdx="4" presStyleCnt="6"/>
      <dgm:spPr>
        <a:solidFill>
          <a:srgbClr val="002060"/>
        </a:solidFill>
      </dgm:spPr>
    </dgm:pt>
    <dgm:pt modelId="{E0D8D930-F9FA-415F-BFF2-FFFE1A34E50A}" type="pres">
      <dgm:prSet presAssocID="{9F3D7D3F-6307-4A1C-8BBF-F77931E06BB7}" presName="Child5" presStyleLbl="node1" presStyleIdx="4" presStyleCnt="6">
        <dgm:presLayoutVars>
          <dgm:chMax val="0"/>
          <dgm:chPref val="0"/>
          <dgm:bulletEnabled val="1"/>
        </dgm:presLayoutVars>
      </dgm:prSet>
      <dgm:spPr/>
      <dgm:t>
        <a:bodyPr/>
        <a:lstStyle/>
        <a:p>
          <a:endParaRPr lang="en-ZA"/>
        </a:p>
      </dgm:t>
    </dgm:pt>
    <dgm:pt modelId="{BFAD8B5F-97DD-4CC2-A27F-87BD422F343C}" type="pres">
      <dgm:prSet presAssocID="{E907029E-DAB0-4F59-B80F-E43DF49E4608}" presName="Accent6" presStyleCnt="0"/>
      <dgm:spPr/>
    </dgm:pt>
    <dgm:pt modelId="{2CB35C1A-722A-468F-8FB0-C0BED341CB3C}" type="pres">
      <dgm:prSet presAssocID="{E907029E-DAB0-4F59-B80F-E43DF49E4608}" presName="Accent" presStyleLbl="bgShp" presStyleIdx="5" presStyleCnt="6"/>
      <dgm:spPr>
        <a:solidFill>
          <a:srgbClr val="002060"/>
        </a:solidFill>
      </dgm:spPr>
    </dgm:pt>
    <dgm:pt modelId="{74BBB391-7009-45A9-81C4-2B6E556BF694}" type="pres">
      <dgm:prSet presAssocID="{E907029E-DAB0-4F59-B80F-E43DF49E4608}" presName="Child6" presStyleLbl="node1" presStyleIdx="5" presStyleCnt="6">
        <dgm:presLayoutVars>
          <dgm:chMax val="0"/>
          <dgm:chPref val="0"/>
          <dgm:bulletEnabled val="1"/>
        </dgm:presLayoutVars>
      </dgm:prSet>
      <dgm:spPr/>
      <dgm:t>
        <a:bodyPr/>
        <a:lstStyle/>
        <a:p>
          <a:endParaRPr lang="en-ZA"/>
        </a:p>
      </dgm:t>
    </dgm:pt>
  </dgm:ptLst>
  <dgm:cxnLst>
    <dgm:cxn modelId="{56D9EB21-FCED-43DF-AEF9-A8ED80CC7EDF}" srcId="{BE8401CE-FD39-434B-972D-8B92DE4C012F}" destId="{9F3D7D3F-6307-4A1C-8BBF-F77931E06BB7}" srcOrd="4" destOrd="0" parTransId="{77898410-8353-4BED-8485-566EFDB860C5}" sibTransId="{60BDA1E3-0529-4195-8137-0EB2DF0CF8EC}"/>
    <dgm:cxn modelId="{4B9EA0A0-9501-48C6-93FE-AAC4E9E42209}" srcId="{BE8401CE-FD39-434B-972D-8B92DE4C012F}" destId="{E907029E-DAB0-4F59-B80F-E43DF49E4608}" srcOrd="5" destOrd="0" parTransId="{ABE40392-0337-4CAB-8F9A-3A5523BE4A8A}" sibTransId="{24149201-B8FC-4B66-8AE5-28B762A0D499}"/>
    <dgm:cxn modelId="{17AA4BAB-EB91-479A-A6D0-65EBD80F847A}" type="presOf" srcId="{9F3D7D3F-6307-4A1C-8BBF-F77931E06BB7}" destId="{E0D8D930-F9FA-415F-BFF2-FFFE1A34E50A}" srcOrd="0" destOrd="0" presId="urn:microsoft.com/office/officeart/2011/layout/HexagonRadial"/>
    <dgm:cxn modelId="{E6C9EDB2-773C-45D3-87F6-CEDCAD0ADD03}" type="presOf" srcId="{BE8401CE-FD39-434B-972D-8B92DE4C012F}" destId="{1F6D6781-0786-4E33-B021-34C9F952CA15}" srcOrd="0" destOrd="0" presId="urn:microsoft.com/office/officeart/2011/layout/HexagonRadial"/>
    <dgm:cxn modelId="{8128A90A-96B3-4B74-9562-CA64929C57EF}" type="presOf" srcId="{E907029E-DAB0-4F59-B80F-E43DF49E4608}" destId="{74BBB391-7009-45A9-81C4-2B6E556BF694}" srcOrd="0" destOrd="0" presId="urn:microsoft.com/office/officeart/2011/layout/HexagonRadial"/>
    <dgm:cxn modelId="{23A526DA-C54E-4BBC-8A9C-A8ECAE16D07D}" type="presOf" srcId="{D4DE7C92-34AA-4202-BCB5-434AB52CFB64}" destId="{879314D1-D8C1-4388-AE13-4632CBB71632}" srcOrd="0" destOrd="0" presId="urn:microsoft.com/office/officeart/2011/layout/HexagonRadial"/>
    <dgm:cxn modelId="{E80E8C6D-A424-4D47-BC71-E54513B7FF3F}" srcId="{5CA8871D-B1A3-4A05-A1D8-D4220EE27294}" destId="{BE8401CE-FD39-434B-972D-8B92DE4C012F}" srcOrd="0" destOrd="0" parTransId="{B05C81BA-EB6A-41D8-B677-C8A4BB45814E}" sibTransId="{F96D6BA5-DF46-4F04-819D-AD4E4CF85AA5}"/>
    <dgm:cxn modelId="{42F24CC1-2DD9-466D-AA99-8BB0411EFA41}" type="presOf" srcId="{22E4002E-BDE5-4FDD-9DD3-2701034D9D76}" destId="{F02C8AAA-04C6-4594-A260-504907716D00}" srcOrd="0" destOrd="0" presId="urn:microsoft.com/office/officeart/2011/layout/HexagonRadial"/>
    <dgm:cxn modelId="{468C8517-FCA6-40F7-9FA0-C9AF56EE2B78}" type="presOf" srcId="{F4B03622-DE99-4DDB-AF7E-C8B351804CE1}" destId="{0378AA2D-5E15-424D-B5EA-631229965133}" srcOrd="0" destOrd="0" presId="urn:microsoft.com/office/officeart/2011/layout/HexagonRadial"/>
    <dgm:cxn modelId="{EEE93AF6-08F2-44E9-949E-324DF049578B}" srcId="{BE8401CE-FD39-434B-972D-8B92DE4C012F}" destId="{F4B03622-DE99-4DDB-AF7E-C8B351804CE1}" srcOrd="1" destOrd="0" parTransId="{DEBA1B82-F251-4C97-82F8-0ED41274327A}" sibTransId="{45607235-8283-4DA8-90EC-7541267B89DA}"/>
    <dgm:cxn modelId="{F05C2C99-0627-4308-A610-E4BBCDBFFE38}" type="presOf" srcId="{5CA8871D-B1A3-4A05-A1D8-D4220EE27294}" destId="{80973109-E1D9-4996-8051-7C99F199BEB6}" srcOrd="0" destOrd="0" presId="urn:microsoft.com/office/officeart/2011/layout/HexagonRadial"/>
    <dgm:cxn modelId="{19E8969B-140F-446E-AC0F-ADB3152A8921}" srcId="{BE8401CE-FD39-434B-972D-8B92DE4C012F}" destId="{22E4002E-BDE5-4FDD-9DD3-2701034D9D76}" srcOrd="0" destOrd="0" parTransId="{605C724F-3A60-4A8E-9D86-9F5891DF1927}" sibTransId="{0D88B2EA-A50F-446E-8C2E-1AF519782F71}"/>
    <dgm:cxn modelId="{58D28925-97EF-4B30-9394-FE666752BEB6}" srcId="{BE8401CE-FD39-434B-972D-8B92DE4C012F}" destId="{D4DE7C92-34AA-4202-BCB5-434AB52CFB64}" srcOrd="3" destOrd="0" parTransId="{5038CFBE-301F-4075-BD6E-17C5ABBC4071}" sibTransId="{5A036C63-4ECE-4693-BD9F-6A8B669D5D4D}"/>
    <dgm:cxn modelId="{AA26C687-7491-45FD-8B92-E87A9F7BAF3A}" type="presOf" srcId="{19EA227B-24AA-4C85-9ACC-B5F46F9CE440}" destId="{E4DEFE2E-291D-4F55-955E-3972076D2618}" srcOrd="0" destOrd="0" presId="urn:microsoft.com/office/officeart/2011/layout/HexagonRadial"/>
    <dgm:cxn modelId="{CDE46392-0143-4537-883F-F51545FD164E}" srcId="{BE8401CE-FD39-434B-972D-8B92DE4C012F}" destId="{19EA227B-24AA-4C85-9ACC-B5F46F9CE440}" srcOrd="2" destOrd="0" parTransId="{30C869A4-4BCE-4B02-BB3E-6ABBCF587E63}" sibTransId="{47753910-6B1F-4BC0-9F5B-1B713FD646CA}"/>
    <dgm:cxn modelId="{E620FC7C-1F01-41D6-BAFE-419A281279BB}" type="presParOf" srcId="{80973109-E1D9-4996-8051-7C99F199BEB6}" destId="{1F6D6781-0786-4E33-B021-34C9F952CA15}" srcOrd="0" destOrd="0" presId="urn:microsoft.com/office/officeart/2011/layout/HexagonRadial"/>
    <dgm:cxn modelId="{DFFD507D-F7EB-4321-8AFD-0ABD2F108E00}" type="presParOf" srcId="{80973109-E1D9-4996-8051-7C99F199BEB6}" destId="{51DDE8FA-D771-4E07-AC1C-B46EB50FABAA}" srcOrd="1" destOrd="0" presId="urn:microsoft.com/office/officeart/2011/layout/HexagonRadial"/>
    <dgm:cxn modelId="{54A29DE5-09C1-4901-91F1-28D6EEE4453A}" type="presParOf" srcId="{51DDE8FA-D771-4E07-AC1C-B46EB50FABAA}" destId="{97A2B3AD-7785-4B6E-902E-45CFC69E1AE3}" srcOrd="0" destOrd="0" presId="urn:microsoft.com/office/officeart/2011/layout/HexagonRadial"/>
    <dgm:cxn modelId="{289F8F23-7460-4AE5-8C15-1E38C3A171E6}" type="presParOf" srcId="{80973109-E1D9-4996-8051-7C99F199BEB6}" destId="{F02C8AAA-04C6-4594-A260-504907716D00}" srcOrd="2" destOrd="0" presId="urn:microsoft.com/office/officeart/2011/layout/HexagonRadial"/>
    <dgm:cxn modelId="{BF55E090-193E-43F3-9BFA-AEF860F9939A}" type="presParOf" srcId="{80973109-E1D9-4996-8051-7C99F199BEB6}" destId="{0539788B-6B91-4B84-AF5F-A926EFDC73CC}" srcOrd="3" destOrd="0" presId="urn:microsoft.com/office/officeart/2011/layout/HexagonRadial"/>
    <dgm:cxn modelId="{A18E937E-6379-4212-98EB-B45AB89EE9CC}" type="presParOf" srcId="{0539788B-6B91-4B84-AF5F-A926EFDC73CC}" destId="{9BA24D9F-0B2B-436A-B3AC-013CADFBD91A}" srcOrd="0" destOrd="0" presId="urn:microsoft.com/office/officeart/2011/layout/HexagonRadial"/>
    <dgm:cxn modelId="{30DB6AF0-96B1-4FE7-B1FD-285D30898BC0}" type="presParOf" srcId="{80973109-E1D9-4996-8051-7C99F199BEB6}" destId="{0378AA2D-5E15-424D-B5EA-631229965133}" srcOrd="4" destOrd="0" presId="urn:microsoft.com/office/officeart/2011/layout/HexagonRadial"/>
    <dgm:cxn modelId="{A9045835-A017-4944-BD79-9CD6E458A717}" type="presParOf" srcId="{80973109-E1D9-4996-8051-7C99F199BEB6}" destId="{C3D538E0-0D6C-4A81-88AA-07C0FA15612F}" srcOrd="5" destOrd="0" presId="urn:microsoft.com/office/officeart/2011/layout/HexagonRadial"/>
    <dgm:cxn modelId="{B4C01D8C-D53D-47F6-8902-BD637D3E605A}" type="presParOf" srcId="{C3D538E0-0D6C-4A81-88AA-07C0FA15612F}" destId="{17CEBF1D-3B40-45CE-B32E-75F8D59782AE}" srcOrd="0" destOrd="0" presId="urn:microsoft.com/office/officeart/2011/layout/HexagonRadial"/>
    <dgm:cxn modelId="{CB393628-3949-4315-A6B0-6DB472990814}" type="presParOf" srcId="{80973109-E1D9-4996-8051-7C99F199BEB6}" destId="{E4DEFE2E-291D-4F55-955E-3972076D2618}" srcOrd="6" destOrd="0" presId="urn:microsoft.com/office/officeart/2011/layout/HexagonRadial"/>
    <dgm:cxn modelId="{64C1040C-A77C-406F-B855-24E83CEA2E9A}" type="presParOf" srcId="{80973109-E1D9-4996-8051-7C99F199BEB6}" destId="{C3931E3F-343C-4F1E-8F05-1585D8B2C967}" srcOrd="7" destOrd="0" presId="urn:microsoft.com/office/officeart/2011/layout/HexagonRadial"/>
    <dgm:cxn modelId="{88799C05-37DD-4942-8560-BF0B3031E602}" type="presParOf" srcId="{C3931E3F-343C-4F1E-8F05-1585D8B2C967}" destId="{38E315D0-2DBE-4990-8ED1-F1BA250AE53E}" srcOrd="0" destOrd="0" presId="urn:microsoft.com/office/officeart/2011/layout/HexagonRadial"/>
    <dgm:cxn modelId="{272D20D1-827E-4768-A45C-8A4691B7919E}" type="presParOf" srcId="{80973109-E1D9-4996-8051-7C99F199BEB6}" destId="{879314D1-D8C1-4388-AE13-4632CBB71632}" srcOrd="8" destOrd="0" presId="urn:microsoft.com/office/officeart/2011/layout/HexagonRadial"/>
    <dgm:cxn modelId="{3407923C-7C82-41EC-B12A-DF3E8EED05D2}" type="presParOf" srcId="{80973109-E1D9-4996-8051-7C99F199BEB6}" destId="{46993543-902D-4F50-974A-223DA7A2C5FD}" srcOrd="9" destOrd="0" presId="urn:microsoft.com/office/officeart/2011/layout/HexagonRadial"/>
    <dgm:cxn modelId="{F6FB77CB-84E4-4D4F-989A-B2314CD05A73}" type="presParOf" srcId="{46993543-902D-4F50-974A-223DA7A2C5FD}" destId="{05B3F492-3AA2-4779-89C8-A5DDB83374B6}" srcOrd="0" destOrd="0" presId="urn:microsoft.com/office/officeart/2011/layout/HexagonRadial"/>
    <dgm:cxn modelId="{0D09E5EA-4B0E-4A14-833E-8EBA0ABE522D}" type="presParOf" srcId="{80973109-E1D9-4996-8051-7C99F199BEB6}" destId="{E0D8D930-F9FA-415F-BFF2-FFFE1A34E50A}" srcOrd="10" destOrd="0" presId="urn:microsoft.com/office/officeart/2011/layout/HexagonRadial"/>
    <dgm:cxn modelId="{2DC2C34A-E67C-42DE-A0BB-C2B9DE00AE36}" type="presParOf" srcId="{80973109-E1D9-4996-8051-7C99F199BEB6}" destId="{BFAD8B5F-97DD-4CC2-A27F-87BD422F343C}" srcOrd="11" destOrd="0" presId="urn:microsoft.com/office/officeart/2011/layout/HexagonRadial"/>
    <dgm:cxn modelId="{77DE1DF6-F92B-4653-ACA4-C32C02C30343}" type="presParOf" srcId="{BFAD8B5F-97DD-4CC2-A27F-87BD422F343C}" destId="{2CB35C1A-722A-468F-8FB0-C0BED341CB3C}" srcOrd="0" destOrd="0" presId="urn:microsoft.com/office/officeart/2011/layout/HexagonRadial"/>
    <dgm:cxn modelId="{D479072B-19D4-4F0F-8374-F32B1141FF28}" type="presParOf" srcId="{80973109-E1D9-4996-8051-7C99F199BEB6}" destId="{74BBB391-7009-45A9-81C4-2B6E556BF694}" srcOrd="12" destOrd="0" presId="urn:microsoft.com/office/officeart/2011/layout/HexagonRadial"/>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A7EB85-CD1C-4883-A9C4-302E7FBD039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3D34BDA5-DE6D-4265-A577-546718F8A04C}">
      <dgm:prSet phldrT="[Text]" custT="1"/>
      <dgm:spPr>
        <a:solidFill>
          <a:schemeClr val="bg1"/>
        </a:solidFill>
      </dgm:spPr>
      <dgm:t>
        <a:bodyPr/>
        <a:lstStyle/>
        <a:p>
          <a:r>
            <a:rPr lang="en-US" sz="1600" b="1" dirty="0">
              <a:solidFill>
                <a:srgbClr val="002060"/>
              </a:solidFill>
            </a:rPr>
            <a:t>Industries</a:t>
          </a:r>
        </a:p>
      </dgm:t>
    </dgm:pt>
    <dgm:pt modelId="{7FE94093-718A-40FB-8F0D-B63E3C8CDA95}" type="parTrans" cxnId="{14A2AC7E-DED5-4ADB-B37F-E4B55C2562EF}">
      <dgm:prSet/>
      <dgm:spPr/>
      <dgm:t>
        <a:bodyPr/>
        <a:lstStyle/>
        <a:p>
          <a:endParaRPr lang="en-US"/>
        </a:p>
      </dgm:t>
    </dgm:pt>
    <dgm:pt modelId="{B63145D9-E2A8-4E1C-886F-EB938C265C92}" type="sibTrans" cxnId="{14A2AC7E-DED5-4ADB-B37F-E4B55C2562EF}">
      <dgm:prSet/>
      <dgm:spPr/>
      <dgm:t>
        <a:bodyPr/>
        <a:lstStyle/>
        <a:p>
          <a:endParaRPr lang="en-US"/>
        </a:p>
      </dgm:t>
    </dgm:pt>
    <dgm:pt modelId="{63A829B6-76AA-4221-A8F3-97817B2DC440}">
      <dgm:prSet phldrT="[Text]" custT="1"/>
      <dgm:spPr>
        <a:solidFill>
          <a:srgbClr val="002060"/>
        </a:solidFill>
      </dgm:spPr>
      <dgm:t>
        <a:bodyPr/>
        <a:lstStyle/>
        <a:p>
          <a:r>
            <a:rPr lang="en-US" sz="1100" b="1" dirty="0" smtClean="0"/>
            <a:t>Local , Provincial and National Government</a:t>
          </a:r>
          <a:endParaRPr lang="en-US" sz="1100" b="1" dirty="0"/>
        </a:p>
      </dgm:t>
    </dgm:pt>
    <dgm:pt modelId="{9D7E6A1F-7896-446B-BF0D-AEEFC03B9451}" type="parTrans" cxnId="{BC080853-E317-475D-8F4A-D9245AEA8151}">
      <dgm:prSet custT="1"/>
      <dgm:spPr>
        <a:solidFill>
          <a:schemeClr val="bg1"/>
        </a:solidFill>
      </dgm:spPr>
      <dgm:t>
        <a:bodyPr/>
        <a:lstStyle/>
        <a:p>
          <a:endParaRPr lang="en-US" sz="1400" b="1"/>
        </a:p>
      </dgm:t>
    </dgm:pt>
    <dgm:pt modelId="{EBA4F7D4-E200-4362-A864-318AE5494933}" type="sibTrans" cxnId="{BC080853-E317-475D-8F4A-D9245AEA8151}">
      <dgm:prSet/>
      <dgm:spPr/>
      <dgm:t>
        <a:bodyPr/>
        <a:lstStyle/>
        <a:p>
          <a:endParaRPr lang="en-US"/>
        </a:p>
      </dgm:t>
    </dgm:pt>
    <dgm:pt modelId="{C3BAD5ED-F20B-4741-817E-29ECE7FE1B02}">
      <dgm:prSet phldrT="[Text]" custT="1"/>
      <dgm:spPr>
        <a:solidFill>
          <a:srgbClr val="002060"/>
        </a:solidFill>
      </dgm:spPr>
      <dgm:t>
        <a:bodyPr/>
        <a:lstStyle/>
        <a:p>
          <a:r>
            <a:rPr lang="en-US" sz="1100" b="1" dirty="0"/>
            <a:t>Public Sector</a:t>
          </a:r>
        </a:p>
      </dgm:t>
    </dgm:pt>
    <dgm:pt modelId="{7628B614-1171-4F45-89AD-52015D29024D}" type="parTrans" cxnId="{3E86BE82-B6A7-4D87-95C8-72364C627E2C}">
      <dgm:prSet custT="1"/>
      <dgm:spPr>
        <a:solidFill>
          <a:schemeClr val="bg1"/>
        </a:solidFill>
      </dgm:spPr>
      <dgm:t>
        <a:bodyPr/>
        <a:lstStyle/>
        <a:p>
          <a:endParaRPr lang="en-US" sz="1400" b="1"/>
        </a:p>
      </dgm:t>
    </dgm:pt>
    <dgm:pt modelId="{1C05F410-D351-477C-8ED8-C8F5B70CC19E}" type="sibTrans" cxnId="{3E86BE82-B6A7-4D87-95C8-72364C627E2C}">
      <dgm:prSet/>
      <dgm:spPr/>
      <dgm:t>
        <a:bodyPr/>
        <a:lstStyle/>
        <a:p>
          <a:endParaRPr lang="en-US"/>
        </a:p>
      </dgm:t>
    </dgm:pt>
    <dgm:pt modelId="{B63F3235-C221-43BF-A035-C5042F80BDB1}">
      <dgm:prSet phldrT="[Text]" custT="1"/>
      <dgm:spPr>
        <a:solidFill>
          <a:srgbClr val="002060"/>
        </a:solidFill>
      </dgm:spPr>
      <dgm:t>
        <a:bodyPr/>
        <a:lstStyle/>
        <a:p>
          <a:r>
            <a:rPr lang="en-US" sz="1100" b="1" dirty="0" smtClean="0"/>
            <a:t>Banking, Insurance </a:t>
          </a:r>
          <a:r>
            <a:rPr lang="en-US" sz="1100" b="1" dirty="0"/>
            <a:t>&amp; Financial Services</a:t>
          </a:r>
        </a:p>
      </dgm:t>
    </dgm:pt>
    <dgm:pt modelId="{F49AAE94-7A0C-4301-9B8E-87D3137A0120}" type="parTrans" cxnId="{9E70252B-67B5-4E89-8082-8703B300E867}">
      <dgm:prSet custT="1"/>
      <dgm:spPr>
        <a:solidFill>
          <a:schemeClr val="bg1"/>
        </a:solidFill>
      </dgm:spPr>
      <dgm:t>
        <a:bodyPr/>
        <a:lstStyle/>
        <a:p>
          <a:endParaRPr lang="en-US" sz="1400" b="1"/>
        </a:p>
      </dgm:t>
    </dgm:pt>
    <dgm:pt modelId="{379F6440-3BA8-4852-9BB8-C46F7FD8D0AE}" type="sibTrans" cxnId="{9E70252B-67B5-4E89-8082-8703B300E867}">
      <dgm:prSet/>
      <dgm:spPr/>
      <dgm:t>
        <a:bodyPr/>
        <a:lstStyle/>
        <a:p>
          <a:endParaRPr lang="en-US"/>
        </a:p>
      </dgm:t>
    </dgm:pt>
    <dgm:pt modelId="{A0F2BD91-D48D-48D7-8EAC-E3D8F677E573}">
      <dgm:prSet phldrT="[Text]" custT="1"/>
      <dgm:spPr>
        <a:solidFill>
          <a:srgbClr val="002060"/>
        </a:solidFill>
      </dgm:spPr>
      <dgm:t>
        <a:bodyPr/>
        <a:lstStyle/>
        <a:p>
          <a:r>
            <a:rPr lang="en-US" sz="1100" b="1" dirty="0" smtClean="0"/>
            <a:t>Telco</a:t>
          </a:r>
          <a:endParaRPr lang="en-US" sz="1100" b="1" dirty="0"/>
        </a:p>
      </dgm:t>
    </dgm:pt>
    <dgm:pt modelId="{0C75C387-0D40-43A8-B2EE-C1FD1DA85B9D}" type="parTrans" cxnId="{7116CE0D-F165-4381-91A7-6237426634FC}">
      <dgm:prSet custT="1"/>
      <dgm:spPr>
        <a:solidFill>
          <a:schemeClr val="bg1"/>
        </a:solidFill>
      </dgm:spPr>
      <dgm:t>
        <a:bodyPr/>
        <a:lstStyle/>
        <a:p>
          <a:endParaRPr lang="en-US" sz="1400" b="1"/>
        </a:p>
      </dgm:t>
    </dgm:pt>
    <dgm:pt modelId="{F5A4266C-624C-48EA-8C3B-511BFAFC42DE}" type="sibTrans" cxnId="{7116CE0D-F165-4381-91A7-6237426634FC}">
      <dgm:prSet/>
      <dgm:spPr/>
      <dgm:t>
        <a:bodyPr/>
        <a:lstStyle/>
        <a:p>
          <a:endParaRPr lang="en-US"/>
        </a:p>
      </dgm:t>
    </dgm:pt>
    <dgm:pt modelId="{7E778697-791E-4081-8B22-F2D2894006EB}">
      <dgm:prSet custT="1"/>
      <dgm:spPr>
        <a:solidFill>
          <a:srgbClr val="002060"/>
        </a:solidFill>
      </dgm:spPr>
      <dgm:t>
        <a:bodyPr/>
        <a:lstStyle/>
        <a:p>
          <a:r>
            <a:rPr lang="en-US" sz="1100" b="1" dirty="0" smtClean="0"/>
            <a:t>Gaming</a:t>
          </a:r>
          <a:endParaRPr lang="en-US" sz="1100" b="1" dirty="0"/>
        </a:p>
      </dgm:t>
    </dgm:pt>
    <dgm:pt modelId="{C4596437-56AF-4603-96C3-7ADA2B7ECECA}" type="parTrans" cxnId="{96F04B26-83DE-42FA-8F9C-04027536D016}">
      <dgm:prSet custT="1"/>
      <dgm:spPr>
        <a:solidFill>
          <a:schemeClr val="bg1"/>
        </a:solidFill>
      </dgm:spPr>
      <dgm:t>
        <a:bodyPr/>
        <a:lstStyle/>
        <a:p>
          <a:endParaRPr lang="en-US" sz="1400" b="1"/>
        </a:p>
      </dgm:t>
    </dgm:pt>
    <dgm:pt modelId="{57332D03-D8A9-485F-A030-35226902F541}" type="sibTrans" cxnId="{96F04B26-83DE-42FA-8F9C-04027536D016}">
      <dgm:prSet/>
      <dgm:spPr/>
      <dgm:t>
        <a:bodyPr/>
        <a:lstStyle/>
        <a:p>
          <a:endParaRPr lang="en-US"/>
        </a:p>
      </dgm:t>
    </dgm:pt>
    <dgm:pt modelId="{54A0B966-4228-4D0C-93C5-87398BABB324}">
      <dgm:prSet custT="1"/>
      <dgm:spPr>
        <a:solidFill>
          <a:srgbClr val="002060"/>
        </a:solidFill>
      </dgm:spPr>
      <dgm:t>
        <a:bodyPr/>
        <a:lstStyle/>
        <a:p>
          <a:r>
            <a:rPr lang="en-US" sz="1100" b="1" dirty="0"/>
            <a:t>Manufacturing</a:t>
          </a:r>
        </a:p>
      </dgm:t>
    </dgm:pt>
    <dgm:pt modelId="{6AA96681-3AC8-4B17-90A8-38E71EB8B0BF}" type="parTrans" cxnId="{9218BD61-265E-4850-9130-A2200D66C838}">
      <dgm:prSet custT="1"/>
      <dgm:spPr>
        <a:solidFill>
          <a:schemeClr val="bg1"/>
        </a:solidFill>
      </dgm:spPr>
      <dgm:t>
        <a:bodyPr/>
        <a:lstStyle/>
        <a:p>
          <a:endParaRPr lang="en-US" sz="1400" b="1"/>
        </a:p>
      </dgm:t>
    </dgm:pt>
    <dgm:pt modelId="{1FEF5711-FF4A-403B-955A-DA7AA46C34D4}" type="sibTrans" cxnId="{9218BD61-265E-4850-9130-A2200D66C838}">
      <dgm:prSet/>
      <dgm:spPr/>
      <dgm:t>
        <a:bodyPr/>
        <a:lstStyle/>
        <a:p>
          <a:endParaRPr lang="en-US"/>
        </a:p>
      </dgm:t>
    </dgm:pt>
    <dgm:pt modelId="{DD8EF8C0-DAF3-4883-B6BC-6D697B072B7D}">
      <dgm:prSet custT="1"/>
      <dgm:spPr>
        <a:solidFill>
          <a:srgbClr val="002060"/>
        </a:solidFill>
      </dgm:spPr>
      <dgm:t>
        <a:bodyPr/>
        <a:lstStyle/>
        <a:p>
          <a:r>
            <a:rPr lang="en-US" sz="1100" b="1" dirty="0"/>
            <a:t>Healthcare</a:t>
          </a:r>
        </a:p>
      </dgm:t>
    </dgm:pt>
    <dgm:pt modelId="{B1B52597-655B-4228-A105-FC725ED671AF}" type="parTrans" cxnId="{070C7522-97CF-4E7E-9D1C-A08507EF53F7}">
      <dgm:prSet custT="1"/>
      <dgm:spPr>
        <a:solidFill>
          <a:schemeClr val="bg1"/>
        </a:solidFill>
      </dgm:spPr>
      <dgm:t>
        <a:bodyPr/>
        <a:lstStyle/>
        <a:p>
          <a:endParaRPr lang="en-US" sz="1400" b="1"/>
        </a:p>
      </dgm:t>
    </dgm:pt>
    <dgm:pt modelId="{9C2EA9A9-FE5F-44B1-B355-ED7538395F60}" type="sibTrans" cxnId="{070C7522-97CF-4E7E-9D1C-A08507EF53F7}">
      <dgm:prSet/>
      <dgm:spPr/>
      <dgm:t>
        <a:bodyPr/>
        <a:lstStyle/>
        <a:p>
          <a:endParaRPr lang="en-US"/>
        </a:p>
      </dgm:t>
    </dgm:pt>
    <dgm:pt modelId="{82EFBF51-A445-48EB-A859-B50E1396A60C}">
      <dgm:prSet custT="1"/>
      <dgm:spPr>
        <a:solidFill>
          <a:srgbClr val="002060"/>
        </a:solidFill>
      </dgm:spPr>
      <dgm:t>
        <a:bodyPr/>
        <a:lstStyle/>
        <a:p>
          <a:r>
            <a:rPr lang="en-US" sz="1100" b="1" dirty="0"/>
            <a:t>Utilities</a:t>
          </a:r>
        </a:p>
      </dgm:t>
    </dgm:pt>
    <dgm:pt modelId="{BF702082-7CB2-4D5B-9033-B9761779BCE8}" type="parTrans" cxnId="{76929583-1DBF-4543-81A7-696C408B7923}">
      <dgm:prSet custT="1"/>
      <dgm:spPr>
        <a:solidFill>
          <a:schemeClr val="bg1"/>
        </a:solidFill>
      </dgm:spPr>
      <dgm:t>
        <a:bodyPr/>
        <a:lstStyle/>
        <a:p>
          <a:endParaRPr lang="en-US" sz="1400" b="1"/>
        </a:p>
      </dgm:t>
    </dgm:pt>
    <dgm:pt modelId="{C13ADA10-12FE-460E-B86E-143E5473A405}" type="sibTrans" cxnId="{76929583-1DBF-4543-81A7-696C408B7923}">
      <dgm:prSet/>
      <dgm:spPr/>
      <dgm:t>
        <a:bodyPr/>
        <a:lstStyle/>
        <a:p>
          <a:endParaRPr lang="en-US"/>
        </a:p>
      </dgm:t>
    </dgm:pt>
    <dgm:pt modelId="{BB25B61E-3769-47A3-A944-B226A7DB6BEA}">
      <dgm:prSet custT="1"/>
      <dgm:spPr>
        <a:solidFill>
          <a:srgbClr val="002060"/>
        </a:solidFill>
      </dgm:spPr>
      <dgm:t>
        <a:bodyPr/>
        <a:lstStyle/>
        <a:p>
          <a:r>
            <a:rPr lang="en-US" sz="1100" b="1" dirty="0"/>
            <a:t>Oil &amp; Gas</a:t>
          </a:r>
        </a:p>
      </dgm:t>
    </dgm:pt>
    <dgm:pt modelId="{15B51C29-8A48-476D-AC4E-B19421D71E0B}" type="parTrans" cxnId="{24B80F9A-67B1-4B89-A1D5-973632F51735}">
      <dgm:prSet custT="1"/>
      <dgm:spPr>
        <a:solidFill>
          <a:schemeClr val="bg1"/>
        </a:solidFill>
      </dgm:spPr>
      <dgm:t>
        <a:bodyPr/>
        <a:lstStyle/>
        <a:p>
          <a:endParaRPr lang="en-US" sz="1400" b="1"/>
        </a:p>
      </dgm:t>
    </dgm:pt>
    <dgm:pt modelId="{5B63A183-8E51-4148-B058-E40BDED40DD9}" type="sibTrans" cxnId="{24B80F9A-67B1-4B89-A1D5-973632F51735}">
      <dgm:prSet/>
      <dgm:spPr/>
      <dgm:t>
        <a:bodyPr/>
        <a:lstStyle/>
        <a:p>
          <a:endParaRPr lang="en-US"/>
        </a:p>
      </dgm:t>
    </dgm:pt>
    <dgm:pt modelId="{A2C2EA78-CCDF-4C44-8063-AAA16E3E7452}">
      <dgm:prSet custT="1"/>
      <dgm:spPr>
        <a:solidFill>
          <a:srgbClr val="002060"/>
        </a:solidFill>
      </dgm:spPr>
      <dgm:t>
        <a:bodyPr/>
        <a:lstStyle/>
        <a:p>
          <a:r>
            <a:rPr lang="en-US" sz="1100" b="1" dirty="0"/>
            <a:t>Communications &amp; Media</a:t>
          </a:r>
        </a:p>
      </dgm:t>
    </dgm:pt>
    <dgm:pt modelId="{35D2DA70-CAF1-41AC-A999-2D4CEFCA23CE}" type="parTrans" cxnId="{BE30ECF6-5725-4D78-B46E-B4F09021E4DD}">
      <dgm:prSet custT="1"/>
      <dgm:spPr>
        <a:solidFill>
          <a:schemeClr val="bg1"/>
        </a:solidFill>
      </dgm:spPr>
      <dgm:t>
        <a:bodyPr/>
        <a:lstStyle/>
        <a:p>
          <a:endParaRPr lang="en-US" sz="1400" b="1"/>
        </a:p>
      </dgm:t>
    </dgm:pt>
    <dgm:pt modelId="{7DD6014F-8C89-4812-9C8B-E6E9AFC59AB4}" type="sibTrans" cxnId="{BE30ECF6-5725-4D78-B46E-B4F09021E4DD}">
      <dgm:prSet/>
      <dgm:spPr/>
      <dgm:t>
        <a:bodyPr/>
        <a:lstStyle/>
        <a:p>
          <a:endParaRPr lang="en-US"/>
        </a:p>
      </dgm:t>
    </dgm:pt>
    <dgm:pt modelId="{A8377E49-C3F0-496C-8530-F2A665E761AD}" type="pres">
      <dgm:prSet presAssocID="{33A7EB85-CD1C-4883-A9C4-302E7FBD0391}" presName="Name0" presStyleCnt="0">
        <dgm:presLayoutVars>
          <dgm:chMax val="1"/>
          <dgm:dir/>
          <dgm:animLvl val="ctr"/>
          <dgm:resizeHandles val="exact"/>
        </dgm:presLayoutVars>
      </dgm:prSet>
      <dgm:spPr/>
      <dgm:t>
        <a:bodyPr/>
        <a:lstStyle/>
        <a:p>
          <a:endParaRPr lang="en-ZA"/>
        </a:p>
      </dgm:t>
    </dgm:pt>
    <dgm:pt modelId="{1F83CB11-E8A8-4FEB-BF07-00177F1C73D2}" type="pres">
      <dgm:prSet presAssocID="{3D34BDA5-DE6D-4265-A577-546718F8A04C}" presName="centerShape" presStyleLbl="node0" presStyleIdx="0" presStyleCnt="1" custScaleX="130581" custScaleY="132398"/>
      <dgm:spPr/>
      <dgm:t>
        <a:bodyPr/>
        <a:lstStyle/>
        <a:p>
          <a:endParaRPr lang="en-ZA"/>
        </a:p>
      </dgm:t>
    </dgm:pt>
    <dgm:pt modelId="{717B05CF-C524-45CC-B2CB-9B0DAD112738}" type="pres">
      <dgm:prSet presAssocID="{9D7E6A1F-7896-446B-BF0D-AEEFC03B9451}" presName="parTrans" presStyleLbl="sibTrans2D1" presStyleIdx="0" presStyleCnt="10"/>
      <dgm:spPr/>
      <dgm:t>
        <a:bodyPr/>
        <a:lstStyle/>
        <a:p>
          <a:endParaRPr lang="en-ZA"/>
        </a:p>
      </dgm:t>
    </dgm:pt>
    <dgm:pt modelId="{5C00BCF3-D460-4D0F-A258-329E2987BA34}" type="pres">
      <dgm:prSet presAssocID="{9D7E6A1F-7896-446B-BF0D-AEEFC03B9451}" presName="connectorText" presStyleLbl="sibTrans2D1" presStyleIdx="0" presStyleCnt="10"/>
      <dgm:spPr/>
      <dgm:t>
        <a:bodyPr/>
        <a:lstStyle/>
        <a:p>
          <a:endParaRPr lang="en-ZA"/>
        </a:p>
      </dgm:t>
    </dgm:pt>
    <dgm:pt modelId="{21DB0947-B443-40C6-B31A-8DE158E0CB15}" type="pres">
      <dgm:prSet presAssocID="{63A829B6-76AA-4221-A8F3-97817B2DC440}" presName="node" presStyleLbl="node1" presStyleIdx="0" presStyleCnt="10" custScaleX="128296" custScaleY="128296">
        <dgm:presLayoutVars>
          <dgm:bulletEnabled val="1"/>
        </dgm:presLayoutVars>
      </dgm:prSet>
      <dgm:spPr/>
      <dgm:t>
        <a:bodyPr/>
        <a:lstStyle/>
        <a:p>
          <a:endParaRPr lang="en-ZA"/>
        </a:p>
      </dgm:t>
    </dgm:pt>
    <dgm:pt modelId="{EE007443-CCBD-4346-BAE9-191C262BDA34}" type="pres">
      <dgm:prSet presAssocID="{7628B614-1171-4F45-89AD-52015D29024D}" presName="parTrans" presStyleLbl="sibTrans2D1" presStyleIdx="1" presStyleCnt="10"/>
      <dgm:spPr/>
      <dgm:t>
        <a:bodyPr/>
        <a:lstStyle/>
        <a:p>
          <a:endParaRPr lang="en-ZA"/>
        </a:p>
      </dgm:t>
    </dgm:pt>
    <dgm:pt modelId="{60603FE6-DCA1-42C1-9555-BDBC886FBB07}" type="pres">
      <dgm:prSet presAssocID="{7628B614-1171-4F45-89AD-52015D29024D}" presName="connectorText" presStyleLbl="sibTrans2D1" presStyleIdx="1" presStyleCnt="10"/>
      <dgm:spPr/>
      <dgm:t>
        <a:bodyPr/>
        <a:lstStyle/>
        <a:p>
          <a:endParaRPr lang="en-ZA"/>
        </a:p>
      </dgm:t>
    </dgm:pt>
    <dgm:pt modelId="{03731CF0-A512-441F-BB50-CDDBB74DECD3}" type="pres">
      <dgm:prSet presAssocID="{C3BAD5ED-F20B-4741-817E-29ECE7FE1B02}" presName="node" presStyleLbl="node1" presStyleIdx="1" presStyleCnt="10" custScaleX="128296" custScaleY="128296">
        <dgm:presLayoutVars>
          <dgm:bulletEnabled val="1"/>
        </dgm:presLayoutVars>
      </dgm:prSet>
      <dgm:spPr/>
      <dgm:t>
        <a:bodyPr/>
        <a:lstStyle/>
        <a:p>
          <a:endParaRPr lang="en-ZA"/>
        </a:p>
      </dgm:t>
    </dgm:pt>
    <dgm:pt modelId="{53BB7699-BEB0-4383-96A1-2F5527891A70}" type="pres">
      <dgm:prSet presAssocID="{F49AAE94-7A0C-4301-9B8E-87D3137A0120}" presName="parTrans" presStyleLbl="sibTrans2D1" presStyleIdx="2" presStyleCnt="10"/>
      <dgm:spPr/>
      <dgm:t>
        <a:bodyPr/>
        <a:lstStyle/>
        <a:p>
          <a:endParaRPr lang="en-ZA"/>
        </a:p>
      </dgm:t>
    </dgm:pt>
    <dgm:pt modelId="{7F69A102-0E92-4A94-81F4-A5DF419316B6}" type="pres">
      <dgm:prSet presAssocID="{F49AAE94-7A0C-4301-9B8E-87D3137A0120}" presName="connectorText" presStyleLbl="sibTrans2D1" presStyleIdx="2" presStyleCnt="10"/>
      <dgm:spPr/>
      <dgm:t>
        <a:bodyPr/>
        <a:lstStyle/>
        <a:p>
          <a:endParaRPr lang="en-ZA"/>
        </a:p>
      </dgm:t>
    </dgm:pt>
    <dgm:pt modelId="{F36E96CD-92C7-4290-A424-2E64DA09540D}" type="pres">
      <dgm:prSet presAssocID="{B63F3235-C221-43BF-A035-C5042F80BDB1}" presName="node" presStyleLbl="node1" presStyleIdx="2" presStyleCnt="10" custScaleX="128296" custScaleY="128296">
        <dgm:presLayoutVars>
          <dgm:bulletEnabled val="1"/>
        </dgm:presLayoutVars>
      </dgm:prSet>
      <dgm:spPr/>
      <dgm:t>
        <a:bodyPr/>
        <a:lstStyle/>
        <a:p>
          <a:endParaRPr lang="en-ZA"/>
        </a:p>
      </dgm:t>
    </dgm:pt>
    <dgm:pt modelId="{A3DC023F-7BB3-44BF-9ADA-04793C49791E}" type="pres">
      <dgm:prSet presAssocID="{0C75C387-0D40-43A8-B2EE-C1FD1DA85B9D}" presName="parTrans" presStyleLbl="sibTrans2D1" presStyleIdx="3" presStyleCnt="10"/>
      <dgm:spPr/>
      <dgm:t>
        <a:bodyPr/>
        <a:lstStyle/>
        <a:p>
          <a:endParaRPr lang="en-ZA"/>
        </a:p>
      </dgm:t>
    </dgm:pt>
    <dgm:pt modelId="{F1264F90-11CF-4078-B3F3-34D9E8953C19}" type="pres">
      <dgm:prSet presAssocID="{0C75C387-0D40-43A8-B2EE-C1FD1DA85B9D}" presName="connectorText" presStyleLbl="sibTrans2D1" presStyleIdx="3" presStyleCnt="10"/>
      <dgm:spPr/>
      <dgm:t>
        <a:bodyPr/>
        <a:lstStyle/>
        <a:p>
          <a:endParaRPr lang="en-ZA"/>
        </a:p>
      </dgm:t>
    </dgm:pt>
    <dgm:pt modelId="{00DAEBE3-5E84-44ED-A9D0-1CDAA6D02560}" type="pres">
      <dgm:prSet presAssocID="{A0F2BD91-D48D-48D7-8EAC-E3D8F677E573}" presName="node" presStyleLbl="node1" presStyleIdx="3" presStyleCnt="10" custScaleX="128296" custScaleY="128296">
        <dgm:presLayoutVars>
          <dgm:bulletEnabled val="1"/>
        </dgm:presLayoutVars>
      </dgm:prSet>
      <dgm:spPr/>
      <dgm:t>
        <a:bodyPr/>
        <a:lstStyle/>
        <a:p>
          <a:endParaRPr lang="en-ZA"/>
        </a:p>
      </dgm:t>
    </dgm:pt>
    <dgm:pt modelId="{F5D7880C-D493-444C-B3DA-B8C0B25EE48F}" type="pres">
      <dgm:prSet presAssocID="{C4596437-56AF-4603-96C3-7ADA2B7ECECA}" presName="parTrans" presStyleLbl="sibTrans2D1" presStyleIdx="4" presStyleCnt="10"/>
      <dgm:spPr/>
      <dgm:t>
        <a:bodyPr/>
        <a:lstStyle/>
        <a:p>
          <a:endParaRPr lang="en-ZA"/>
        </a:p>
      </dgm:t>
    </dgm:pt>
    <dgm:pt modelId="{BC27123E-5B7C-46A4-909C-AFC280022025}" type="pres">
      <dgm:prSet presAssocID="{C4596437-56AF-4603-96C3-7ADA2B7ECECA}" presName="connectorText" presStyleLbl="sibTrans2D1" presStyleIdx="4" presStyleCnt="10"/>
      <dgm:spPr/>
      <dgm:t>
        <a:bodyPr/>
        <a:lstStyle/>
        <a:p>
          <a:endParaRPr lang="en-ZA"/>
        </a:p>
      </dgm:t>
    </dgm:pt>
    <dgm:pt modelId="{1C81ADD8-FF5E-4C76-ACCF-B29EAF60C193}" type="pres">
      <dgm:prSet presAssocID="{7E778697-791E-4081-8B22-F2D2894006EB}" presName="node" presStyleLbl="node1" presStyleIdx="4" presStyleCnt="10" custScaleX="128296" custScaleY="128296">
        <dgm:presLayoutVars>
          <dgm:bulletEnabled val="1"/>
        </dgm:presLayoutVars>
      </dgm:prSet>
      <dgm:spPr/>
      <dgm:t>
        <a:bodyPr/>
        <a:lstStyle/>
        <a:p>
          <a:endParaRPr lang="en-ZA"/>
        </a:p>
      </dgm:t>
    </dgm:pt>
    <dgm:pt modelId="{17C2F24B-D63F-4182-9E0F-3CC213134D62}" type="pres">
      <dgm:prSet presAssocID="{6AA96681-3AC8-4B17-90A8-38E71EB8B0BF}" presName="parTrans" presStyleLbl="sibTrans2D1" presStyleIdx="5" presStyleCnt="10"/>
      <dgm:spPr/>
      <dgm:t>
        <a:bodyPr/>
        <a:lstStyle/>
        <a:p>
          <a:endParaRPr lang="en-ZA"/>
        </a:p>
      </dgm:t>
    </dgm:pt>
    <dgm:pt modelId="{F9EDEA9A-CCA4-4F28-8D3E-73D2FCC7606D}" type="pres">
      <dgm:prSet presAssocID="{6AA96681-3AC8-4B17-90A8-38E71EB8B0BF}" presName="connectorText" presStyleLbl="sibTrans2D1" presStyleIdx="5" presStyleCnt="10"/>
      <dgm:spPr/>
      <dgm:t>
        <a:bodyPr/>
        <a:lstStyle/>
        <a:p>
          <a:endParaRPr lang="en-ZA"/>
        </a:p>
      </dgm:t>
    </dgm:pt>
    <dgm:pt modelId="{094DADE6-C81D-4C65-9582-E6B0F3E00819}" type="pres">
      <dgm:prSet presAssocID="{54A0B966-4228-4D0C-93C5-87398BABB324}" presName="node" presStyleLbl="node1" presStyleIdx="5" presStyleCnt="10" custScaleX="128296" custScaleY="128296">
        <dgm:presLayoutVars>
          <dgm:bulletEnabled val="1"/>
        </dgm:presLayoutVars>
      </dgm:prSet>
      <dgm:spPr/>
      <dgm:t>
        <a:bodyPr/>
        <a:lstStyle/>
        <a:p>
          <a:endParaRPr lang="en-ZA"/>
        </a:p>
      </dgm:t>
    </dgm:pt>
    <dgm:pt modelId="{9FA2ED4E-D6F1-465E-83BF-CBEE78D78C9C}" type="pres">
      <dgm:prSet presAssocID="{B1B52597-655B-4228-A105-FC725ED671AF}" presName="parTrans" presStyleLbl="sibTrans2D1" presStyleIdx="6" presStyleCnt="10"/>
      <dgm:spPr/>
      <dgm:t>
        <a:bodyPr/>
        <a:lstStyle/>
        <a:p>
          <a:endParaRPr lang="en-ZA"/>
        </a:p>
      </dgm:t>
    </dgm:pt>
    <dgm:pt modelId="{E0533E47-EE36-47E6-8028-538D5F3AC20D}" type="pres">
      <dgm:prSet presAssocID="{B1B52597-655B-4228-A105-FC725ED671AF}" presName="connectorText" presStyleLbl="sibTrans2D1" presStyleIdx="6" presStyleCnt="10"/>
      <dgm:spPr/>
      <dgm:t>
        <a:bodyPr/>
        <a:lstStyle/>
        <a:p>
          <a:endParaRPr lang="en-ZA"/>
        </a:p>
      </dgm:t>
    </dgm:pt>
    <dgm:pt modelId="{E4BF81F0-A21C-4350-AF6E-9B615CAFCA6F}" type="pres">
      <dgm:prSet presAssocID="{DD8EF8C0-DAF3-4883-B6BC-6D697B072B7D}" presName="node" presStyleLbl="node1" presStyleIdx="6" presStyleCnt="10" custScaleX="128296" custScaleY="128296">
        <dgm:presLayoutVars>
          <dgm:bulletEnabled val="1"/>
        </dgm:presLayoutVars>
      </dgm:prSet>
      <dgm:spPr/>
      <dgm:t>
        <a:bodyPr/>
        <a:lstStyle/>
        <a:p>
          <a:endParaRPr lang="en-ZA"/>
        </a:p>
      </dgm:t>
    </dgm:pt>
    <dgm:pt modelId="{12D2F0F8-9FC1-4A2F-BFBE-AC720330752F}" type="pres">
      <dgm:prSet presAssocID="{BF702082-7CB2-4D5B-9033-B9761779BCE8}" presName="parTrans" presStyleLbl="sibTrans2D1" presStyleIdx="7" presStyleCnt="10"/>
      <dgm:spPr/>
      <dgm:t>
        <a:bodyPr/>
        <a:lstStyle/>
        <a:p>
          <a:endParaRPr lang="en-ZA"/>
        </a:p>
      </dgm:t>
    </dgm:pt>
    <dgm:pt modelId="{FB4BDE74-73C0-4F68-A200-EB9B303CEF1F}" type="pres">
      <dgm:prSet presAssocID="{BF702082-7CB2-4D5B-9033-B9761779BCE8}" presName="connectorText" presStyleLbl="sibTrans2D1" presStyleIdx="7" presStyleCnt="10"/>
      <dgm:spPr/>
      <dgm:t>
        <a:bodyPr/>
        <a:lstStyle/>
        <a:p>
          <a:endParaRPr lang="en-ZA"/>
        </a:p>
      </dgm:t>
    </dgm:pt>
    <dgm:pt modelId="{A165D0B0-CE54-4B10-A5C0-5C648028F9C5}" type="pres">
      <dgm:prSet presAssocID="{82EFBF51-A445-48EB-A859-B50E1396A60C}" presName="node" presStyleLbl="node1" presStyleIdx="7" presStyleCnt="10" custScaleX="128296" custScaleY="128296">
        <dgm:presLayoutVars>
          <dgm:bulletEnabled val="1"/>
        </dgm:presLayoutVars>
      </dgm:prSet>
      <dgm:spPr/>
      <dgm:t>
        <a:bodyPr/>
        <a:lstStyle/>
        <a:p>
          <a:endParaRPr lang="en-ZA"/>
        </a:p>
      </dgm:t>
    </dgm:pt>
    <dgm:pt modelId="{38699F21-C5AC-4E9A-A474-47FEBC5C53A0}" type="pres">
      <dgm:prSet presAssocID="{15B51C29-8A48-476D-AC4E-B19421D71E0B}" presName="parTrans" presStyleLbl="sibTrans2D1" presStyleIdx="8" presStyleCnt="10"/>
      <dgm:spPr/>
      <dgm:t>
        <a:bodyPr/>
        <a:lstStyle/>
        <a:p>
          <a:endParaRPr lang="en-ZA"/>
        </a:p>
      </dgm:t>
    </dgm:pt>
    <dgm:pt modelId="{358C12B4-E74B-4B1B-AB91-247C5B493180}" type="pres">
      <dgm:prSet presAssocID="{15B51C29-8A48-476D-AC4E-B19421D71E0B}" presName="connectorText" presStyleLbl="sibTrans2D1" presStyleIdx="8" presStyleCnt="10"/>
      <dgm:spPr/>
      <dgm:t>
        <a:bodyPr/>
        <a:lstStyle/>
        <a:p>
          <a:endParaRPr lang="en-ZA"/>
        </a:p>
      </dgm:t>
    </dgm:pt>
    <dgm:pt modelId="{871D254D-3E0B-4A09-AE54-7F1EE54B4F9D}" type="pres">
      <dgm:prSet presAssocID="{BB25B61E-3769-47A3-A944-B226A7DB6BEA}" presName="node" presStyleLbl="node1" presStyleIdx="8" presStyleCnt="10" custScaleX="128296" custScaleY="128296">
        <dgm:presLayoutVars>
          <dgm:bulletEnabled val="1"/>
        </dgm:presLayoutVars>
      </dgm:prSet>
      <dgm:spPr/>
      <dgm:t>
        <a:bodyPr/>
        <a:lstStyle/>
        <a:p>
          <a:endParaRPr lang="en-ZA"/>
        </a:p>
      </dgm:t>
    </dgm:pt>
    <dgm:pt modelId="{1E58DCAD-F027-412F-95CF-8D1AC625B224}" type="pres">
      <dgm:prSet presAssocID="{35D2DA70-CAF1-41AC-A999-2D4CEFCA23CE}" presName="parTrans" presStyleLbl="sibTrans2D1" presStyleIdx="9" presStyleCnt="10"/>
      <dgm:spPr/>
      <dgm:t>
        <a:bodyPr/>
        <a:lstStyle/>
        <a:p>
          <a:endParaRPr lang="en-ZA"/>
        </a:p>
      </dgm:t>
    </dgm:pt>
    <dgm:pt modelId="{10533A79-91E3-4F82-A94E-98A618C2AFDB}" type="pres">
      <dgm:prSet presAssocID="{35D2DA70-CAF1-41AC-A999-2D4CEFCA23CE}" presName="connectorText" presStyleLbl="sibTrans2D1" presStyleIdx="9" presStyleCnt="10"/>
      <dgm:spPr/>
      <dgm:t>
        <a:bodyPr/>
        <a:lstStyle/>
        <a:p>
          <a:endParaRPr lang="en-ZA"/>
        </a:p>
      </dgm:t>
    </dgm:pt>
    <dgm:pt modelId="{47449D93-881B-437F-9A2D-290F616FF1BF}" type="pres">
      <dgm:prSet presAssocID="{A2C2EA78-CCDF-4C44-8063-AAA16E3E7452}" presName="node" presStyleLbl="node1" presStyleIdx="9" presStyleCnt="10" custScaleX="128296" custScaleY="128296">
        <dgm:presLayoutVars>
          <dgm:bulletEnabled val="1"/>
        </dgm:presLayoutVars>
      </dgm:prSet>
      <dgm:spPr/>
      <dgm:t>
        <a:bodyPr/>
        <a:lstStyle/>
        <a:p>
          <a:endParaRPr lang="en-ZA"/>
        </a:p>
      </dgm:t>
    </dgm:pt>
  </dgm:ptLst>
  <dgm:cxnLst>
    <dgm:cxn modelId="{9470B39F-C3E6-44D0-B53C-0D42EF9DE569}" type="presOf" srcId="{DD8EF8C0-DAF3-4883-B6BC-6D697B072B7D}" destId="{E4BF81F0-A21C-4350-AF6E-9B615CAFCA6F}" srcOrd="0" destOrd="0" presId="urn:microsoft.com/office/officeart/2005/8/layout/radial5"/>
    <dgm:cxn modelId="{267ED9D8-9C65-47ED-B4B1-EE9B403D4901}" type="presOf" srcId="{3D34BDA5-DE6D-4265-A577-546718F8A04C}" destId="{1F83CB11-E8A8-4FEB-BF07-00177F1C73D2}" srcOrd="0" destOrd="0" presId="urn:microsoft.com/office/officeart/2005/8/layout/radial5"/>
    <dgm:cxn modelId="{B367BEC3-BF8A-4037-B1CC-6EA46BE77718}" type="presOf" srcId="{A0F2BD91-D48D-48D7-8EAC-E3D8F677E573}" destId="{00DAEBE3-5E84-44ED-A9D0-1CDAA6D02560}" srcOrd="0" destOrd="0" presId="urn:microsoft.com/office/officeart/2005/8/layout/radial5"/>
    <dgm:cxn modelId="{8686545E-81A4-4552-8FE9-B85075EA6352}" type="presOf" srcId="{BB25B61E-3769-47A3-A944-B226A7DB6BEA}" destId="{871D254D-3E0B-4A09-AE54-7F1EE54B4F9D}" srcOrd="0" destOrd="0" presId="urn:microsoft.com/office/officeart/2005/8/layout/radial5"/>
    <dgm:cxn modelId="{D089DA2C-2F92-4C54-9345-FFE859B3EF9A}" type="presOf" srcId="{82EFBF51-A445-48EB-A859-B50E1396A60C}" destId="{A165D0B0-CE54-4B10-A5C0-5C648028F9C5}" srcOrd="0" destOrd="0" presId="urn:microsoft.com/office/officeart/2005/8/layout/radial5"/>
    <dgm:cxn modelId="{360E67B2-25AA-4D4B-B6C0-876021788850}" type="presOf" srcId="{9D7E6A1F-7896-446B-BF0D-AEEFC03B9451}" destId="{717B05CF-C524-45CC-B2CB-9B0DAD112738}" srcOrd="0" destOrd="0" presId="urn:microsoft.com/office/officeart/2005/8/layout/radial5"/>
    <dgm:cxn modelId="{96F04B26-83DE-42FA-8F9C-04027536D016}" srcId="{3D34BDA5-DE6D-4265-A577-546718F8A04C}" destId="{7E778697-791E-4081-8B22-F2D2894006EB}" srcOrd="4" destOrd="0" parTransId="{C4596437-56AF-4603-96C3-7ADA2B7ECECA}" sibTransId="{57332D03-D8A9-485F-A030-35226902F541}"/>
    <dgm:cxn modelId="{BC080853-E317-475D-8F4A-D9245AEA8151}" srcId="{3D34BDA5-DE6D-4265-A577-546718F8A04C}" destId="{63A829B6-76AA-4221-A8F3-97817B2DC440}" srcOrd="0" destOrd="0" parTransId="{9D7E6A1F-7896-446B-BF0D-AEEFC03B9451}" sibTransId="{EBA4F7D4-E200-4362-A864-318AE5494933}"/>
    <dgm:cxn modelId="{7116CE0D-F165-4381-91A7-6237426634FC}" srcId="{3D34BDA5-DE6D-4265-A577-546718F8A04C}" destId="{A0F2BD91-D48D-48D7-8EAC-E3D8F677E573}" srcOrd="3" destOrd="0" parTransId="{0C75C387-0D40-43A8-B2EE-C1FD1DA85B9D}" sibTransId="{F5A4266C-624C-48EA-8C3B-511BFAFC42DE}"/>
    <dgm:cxn modelId="{16E883D1-7F29-4EB8-A489-976CB29FBAB2}" type="presOf" srcId="{C3BAD5ED-F20B-4741-817E-29ECE7FE1B02}" destId="{03731CF0-A512-441F-BB50-CDDBB74DECD3}" srcOrd="0" destOrd="0" presId="urn:microsoft.com/office/officeart/2005/8/layout/radial5"/>
    <dgm:cxn modelId="{E88A054F-B83A-4A91-B7A3-F9DA4E76DAE5}" type="presOf" srcId="{B1B52597-655B-4228-A105-FC725ED671AF}" destId="{E0533E47-EE36-47E6-8028-538D5F3AC20D}" srcOrd="1" destOrd="0" presId="urn:microsoft.com/office/officeart/2005/8/layout/radial5"/>
    <dgm:cxn modelId="{76929583-1DBF-4543-81A7-696C408B7923}" srcId="{3D34BDA5-DE6D-4265-A577-546718F8A04C}" destId="{82EFBF51-A445-48EB-A859-B50E1396A60C}" srcOrd="7" destOrd="0" parTransId="{BF702082-7CB2-4D5B-9033-B9761779BCE8}" sibTransId="{C13ADA10-12FE-460E-B86E-143E5473A405}"/>
    <dgm:cxn modelId="{1AB2A371-ADF8-4E04-A28B-EDAC71F0462B}" type="presOf" srcId="{7E778697-791E-4081-8B22-F2D2894006EB}" destId="{1C81ADD8-FF5E-4C76-ACCF-B29EAF60C193}" srcOrd="0" destOrd="0" presId="urn:microsoft.com/office/officeart/2005/8/layout/radial5"/>
    <dgm:cxn modelId="{F366853B-97F5-4520-BCAD-57A517608016}" type="presOf" srcId="{B1B52597-655B-4228-A105-FC725ED671AF}" destId="{9FA2ED4E-D6F1-465E-83BF-CBEE78D78C9C}" srcOrd="0" destOrd="0" presId="urn:microsoft.com/office/officeart/2005/8/layout/radial5"/>
    <dgm:cxn modelId="{745C146A-9035-4050-88E0-2230F107D8B8}" type="presOf" srcId="{0C75C387-0D40-43A8-B2EE-C1FD1DA85B9D}" destId="{A3DC023F-7BB3-44BF-9ADA-04793C49791E}" srcOrd="0" destOrd="0" presId="urn:microsoft.com/office/officeart/2005/8/layout/radial5"/>
    <dgm:cxn modelId="{1791FF1C-A06B-4A0D-923E-54596D690E51}" type="presOf" srcId="{35D2DA70-CAF1-41AC-A999-2D4CEFCA23CE}" destId="{10533A79-91E3-4F82-A94E-98A618C2AFDB}" srcOrd="1" destOrd="0" presId="urn:microsoft.com/office/officeart/2005/8/layout/radial5"/>
    <dgm:cxn modelId="{40F203EE-E660-4F7A-A823-FF561FBD2336}" type="presOf" srcId="{F49AAE94-7A0C-4301-9B8E-87D3137A0120}" destId="{7F69A102-0E92-4A94-81F4-A5DF419316B6}" srcOrd="1" destOrd="0" presId="urn:microsoft.com/office/officeart/2005/8/layout/radial5"/>
    <dgm:cxn modelId="{9E70252B-67B5-4E89-8082-8703B300E867}" srcId="{3D34BDA5-DE6D-4265-A577-546718F8A04C}" destId="{B63F3235-C221-43BF-A035-C5042F80BDB1}" srcOrd="2" destOrd="0" parTransId="{F49AAE94-7A0C-4301-9B8E-87D3137A0120}" sibTransId="{379F6440-3BA8-4852-9BB8-C46F7FD8D0AE}"/>
    <dgm:cxn modelId="{67FF8775-23B7-4CFE-80DB-0EA1258F8D18}" type="presOf" srcId="{BF702082-7CB2-4D5B-9033-B9761779BCE8}" destId="{FB4BDE74-73C0-4F68-A200-EB9B303CEF1F}" srcOrd="1" destOrd="0" presId="urn:microsoft.com/office/officeart/2005/8/layout/radial5"/>
    <dgm:cxn modelId="{BE30ECF6-5725-4D78-B46E-B4F09021E4DD}" srcId="{3D34BDA5-DE6D-4265-A577-546718F8A04C}" destId="{A2C2EA78-CCDF-4C44-8063-AAA16E3E7452}" srcOrd="9" destOrd="0" parTransId="{35D2DA70-CAF1-41AC-A999-2D4CEFCA23CE}" sibTransId="{7DD6014F-8C89-4812-9C8B-E6E9AFC59AB4}"/>
    <dgm:cxn modelId="{3E86BE82-B6A7-4D87-95C8-72364C627E2C}" srcId="{3D34BDA5-DE6D-4265-A577-546718F8A04C}" destId="{C3BAD5ED-F20B-4741-817E-29ECE7FE1B02}" srcOrd="1" destOrd="0" parTransId="{7628B614-1171-4F45-89AD-52015D29024D}" sibTransId="{1C05F410-D351-477C-8ED8-C8F5B70CC19E}"/>
    <dgm:cxn modelId="{DDA77671-8F69-41F7-BE8B-35941E175CAC}" type="presOf" srcId="{7628B614-1171-4F45-89AD-52015D29024D}" destId="{EE007443-CCBD-4346-BAE9-191C262BDA34}" srcOrd="0" destOrd="0" presId="urn:microsoft.com/office/officeart/2005/8/layout/radial5"/>
    <dgm:cxn modelId="{0410A22F-853F-4136-9533-6D8F29A6AB02}" type="presOf" srcId="{15B51C29-8A48-476D-AC4E-B19421D71E0B}" destId="{358C12B4-E74B-4B1B-AB91-247C5B493180}" srcOrd="1" destOrd="0" presId="urn:microsoft.com/office/officeart/2005/8/layout/radial5"/>
    <dgm:cxn modelId="{BCDB083F-23D7-4E2E-BC65-2010E83F1394}" type="presOf" srcId="{35D2DA70-CAF1-41AC-A999-2D4CEFCA23CE}" destId="{1E58DCAD-F027-412F-95CF-8D1AC625B224}" srcOrd="0" destOrd="0" presId="urn:microsoft.com/office/officeart/2005/8/layout/radial5"/>
    <dgm:cxn modelId="{F33B17C5-E40B-4048-9B60-AFE5E264BD2F}" type="presOf" srcId="{15B51C29-8A48-476D-AC4E-B19421D71E0B}" destId="{38699F21-C5AC-4E9A-A474-47FEBC5C53A0}" srcOrd="0" destOrd="0" presId="urn:microsoft.com/office/officeart/2005/8/layout/radial5"/>
    <dgm:cxn modelId="{034F07E2-CE5F-4992-8845-B8189741BE4B}" type="presOf" srcId="{54A0B966-4228-4D0C-93C5-87398BABB324}" destId="{094DADE6-C81D-4C65-9582-E6B0F3E00819}" srcOrd="0" destOrd="0" presId="urn:microsoft.com/office/officeart/2005/8/layout/radial5"/>
    <dgm:cxn modelId="{F60CAC00-2902-428E-B0F1-5762BFB4C0CE}" type="presOf" srcId="{63A829B6-76AA-4221-A8F3-97817B2DC440}" destId="{21DB0947-B443-40C6-B31A-8DE158E0CB15}" srcOrd="0" destOrd="0" presId="urn:microsoft.com/office/officeart/2005/8/layout/radial5"/>
    <dgm:cxn modelId="{8792EC2C-7C84-4BFC-BC45-5F81E6B05958}" type="presOf" srcId="{F49AAE94-7A0C-4301-9B8E-87D3137A0120}" destId="{53BB7699-BEB0-4383-96A1-2F5527891A70}" srcOrd="0" destOrd="0" presId="urn:microsoft.com/office/officeart/2005/8/layout/radial5"/>
    <dgm:cxn modelId="{24B80F9A-67B1-4B89-A1D5-973632F51735}" srcId="{3D34BDA5-DE6D-4265-A577-546718F8A04C}" destId="{BB25B61E-3769-47A3-A944-B226A7DB6BEA}" srcOrd="8" destOrd="0" parTransId="{15B51C29-8A48-476D-AC4E-B19421D71E0B}" sibTransId="{5B63A183-8E51-4148-B058-E40BDED40DD9}"/>
    <dgm:cxn modelId="{2FCB9360-F497-4F4A-8C8C-3F5C873EA2EE}" type="presOf" srcId="{C4596437-56AF-4603-96C3-7ADA2B7ECECA}" destId="{BC27123E-5B7C-46A4-909C-AFC280022025}" srcOrd="1" destOrd="0" presId="urn:microsoft.com/office/officeart/2005/8/layout/radial5"/>
    <dgm:cxn modelId="{AFCBB134-AFFC-4566-BDBD-44889AE46788}" type="presOf" srcId="{B63F3235-C221-43BF-A035-C5042F80BDB1}" destId="{F36E96CD-92C7-4290-A424-2E64DA09540D}" srcOrd="0" destOrd="0" presId="urn:microsoft.com/office/officeart/2005/8/layout/radial5"/>
    <dgm:cxn modelId="{14A2AC7E-DED5-4ADB-B37F-E4B55C2562EF}" srcId="{33A7EB85-CD1C-4883-A9C4-302E7FBD0391}" destId="{3D34BDA5-DE6D-4265-A577-546718F8A04C}" srcOrd="0" destOrd="0" parTransId="{7FE94093-718A-40FB-8F0D-B63E3C8CDA95}" sibTransId="{B63145D9-E2A8-4E1C-886F-EB938C265C92}"/>
    <dgm:cxn modelId="{26ACDE8E-0D8B-4225-8009-C785C263AA4C}" type="presOf" srcId="{7628B614-1171-4F45-89AD-52015D29024D}" destId="{60603FE6-DCA1-42C1-9555-BDBC886FBB07}" srcOrd="1" destOrd="0" presId="urn:microsoft.com/office/officeart/2005/8/layout/radial5"/>
    <dgm:cxn modelId="{DE1A9162-53F2-4E0C-A05D-DD57ACB8BF0E}" type="presOf" srcId="{0C75C387-0D40-43A8-B2EE-C1FD1DA85B9D}" destId="{F1264F90-11CF-4078-B3F3-34D9E8953C19}" srcOrd="1" destOrd="0" presId="urn:microsoft.com/office/officeart/2005/8/layout/radial5"/>
    <dgm:cxn modelId="{049A9F5D-8213-4455-8609-56554A2B8D49}" type="presOf" srcId="{33A7EB85-CD1C-4883-A9C4-302E7FBD0391}" destId="{A8377E49-C3F0-496C-8530-F2A665E761AD}" srcOrd="0" destOrd="0" presId="urn:microsoft.com/office/officeart/2005/8/layout/radial5"/>
    <dgm:cxn modelId="{C5AB7B29-3373-4F51-BE19-689102D81670}" type="presOf" srcId="{6AA96681-3AC8-4B17-90A8-38E71EB8B0BF}" destId="{F9EDEA9A-CCA4-4F28-8D3E-73D2FCC7606D}" srcOrd="1" destOrd="0" presId="urn:microsoft.com/office/officeart/2005/8/layout/radial5"/>
    <dgm:cxn modelId="{9218BD61-265E-4850-9130-A2200D66C838}" srcId="{3D34BDA5-DE6D-4265-A577-546718F8A04C}" destId="{54A0B966-4228-4D0C-93C5-87398BABB324}" srcOrd="5" destOrd="0" parTransId="{6AA96681-3AC8-4B17-90A8-38E71EB8B0BF}" sibTransId="{1FEF5711-FF4A-403B-955A-DA7AA46C34D4}"/>
    <dgm:cxn modelId="{909C02D9-EEA8-4D44-9656-05845790CF4E}" type="presOf" srcId="{6AA96681-3AC8-4B17-90A8-38E71EB8B0BF}" destId="{17C2F24B-D63F-4182-9E0F-3CC213134D62}" srcOrd="0" destOrd="0" presId="urn:microsoft.com/office/officeart/2005/8/layout/radial5"/>
    <dgm:cxn modelId="{EA81A940-D2F0-45AE-8ED9-560027EC5A41}" type="presOf" srcId="{9D7E6A1F-7896-446B-BF0D-AEEFC03B9451}" destId="{5C00BCF3-D460-4D0F-A258-329E2987BA34}" srcOrd="1" destOrd="0" presId="urn:microsoft.com/office/officeart/2005/8/layout/radial5"/>
    <dgm:cxn modelId="{AAF695D1-37D3-4235-970F-E66BA7FAD8B7}" type="presOf" srcId="{C4596437-56AF-4603-96C3-7ADA2B7ECECA}" destId="{F5D7880C-D493-444C-B3DA-B8C0B25EE48F}" srcOrd="0" destOrd="0" presId="urn:microsoft.com/office/officeart/2005/8/layout/radial5"/>
    <dgm:cxn modelId="{628C9147-7316-4307-BA28-70DE3B4CD96D}" type="presOf" srcId="{A2C2EA78-CCDF-4C44-8063-AAA16E3E7452}" destId="{47449D93-881B-437F-9A2D-290F616FF1BF}" srcOrd="0" destOrd="0" presId="urn:microsoft.com/office/officeart/2005/8/layout/radial5"/>
    <dgm:cxn modelId="{343387BD-FC61-4FF7-917E-97F805BB5BF7}" type="presOf" srcId="{BF702082-7CB2-4D5B-9033-B9761779BCE8}" destId="{12D2F0F8-9FC1-4A2F-BFBE-AC720330752F}" srcOrd="0" destOrd="0" presId="urn:microsoft.com/office/officeart/2005/8/layout/radial5"/>
    <dgm:cxn modelId="{070C7522-97CF-4E7E-9D1C-A08507EF53F7}" srcId="{3D34BDA5-DE6D-4265-A577-546718F8A04C}" destId="{DD8EF8C0-DAF3-4883-B6BC-6D697B072B7D}" srcOrd="6" destOrd="0" parTransId="{B1B52597-655B-4228-A105-FC725ED671AF}" sibTransId="{9C2EA9A9-FE5F-44B1-B355-ED7538395F60}"/>
    <dgm:cxn modelId="{8B147B69-7C20-4CFD-BD94-1EB1ADB9B361}" type="presParOf" srcId="{A8377E49-C3F0-496C-8530-F2A665E761AD}" destId="{1F83CB11-E8A8-4FEB-BF07-00177F1C73D2}" srcOrd="0" destOrd="0" presId="urn:microsoft.com/office/officeart/2005/8/layout/radial5"/>
    <dgm:cxn modelId="{E240B357-5E98-4805-8D6E-FBCB289DFBF6}" type="presParOf" srcId="{A8377E49-C3F0-496C-8530-F2A665E761AD}" destId="{717B05CF-C524-45CC-B2CB-9B0DAD112738}" srcOrd="1" destOrd="0" presId="urn:microsoft.com/office/officeart/2005/8/layout/radial5"/>
    <dgm:cxn modelId="{A4EB1FDF-54B3-43CD-BC8C-B91A1A4223EE}" type="presParOf" srcId="{717B05CF-C524-45CC-B2CB-9B0DAD112738}" destId="{5C00BCF3-D460-4D0F-A258-329E2987BA34}" srcOrd="0" destOrd="0" presId="urn:microsoft.com/office/officeart/2005/8/layout/radial5"/>
    <dgm:cxn modelId="{30DA2BB9-2FED-4771-8377-2E0F829B981E}" type="presParOf" srcId="{A8377E49-C3F0-496C-8530-F2A665E761AD}" destId="{21DB0947-B443-40C6-B31A-8DE158E0CB15}" srcOrd="2" destOrd="0" presId="urn:microsoft.com/office/officeart/2005/8/layout/radial5"/>
    <dgm:cxn modelId="{2253B877-147C-4353-BBF7-4D2315828D90}" type="presParOf" srcId="{A8377E49-C3F0-496C-8530-F2A665E761AD}" destId="{EE007443-CCBD-4346-BAE9-191C262BDA34}" srcOrd="3" destOrd="0" presId="urn:microsoft.com/office/officeart/2005/8/layout/radial5"/>
    <dgm:cxn modelId="{9B54B8A3-0E97-4266-B499-669BF963248A}" type="presParOf" srcId="{EE007443-CCBD-4346-BAE9-191C262BDA34}" destId="{60603FE6-DCA1-42C1-9555-BDBC886FBB07}" srcOrd="0" destOrd="0" presId="urn:microsoft.com/office/officeart/2005/8/layout/radial5"/>
    <dgm:cxn modelId="{750519DB-C327-42CF-AF4E-CC6035C55B09}" type="presParOf" srcId="{A8377E49-C3F0-496C-8530-F2A665E761AD}" destId="{03731CF0-A512-441F-BB50-CDDBB74DECD3}" srcOrd="4" destOrd="0" presId="urn:microsoft.com/office/officeart/2005/8/layout/radial5"/>
    <dgm:cxn modelId="{8DA87695-67BE-4126-A760-565B674EEFC9}" type="presParOf" srcId="{A8377E49-C3F0-496C-8530-F2A665E761AD}" destId="{53BB7699-BEB0-4383-96A1-2F5527891A70}" srcOrd="5" destOrd="0" presId="urn:microsoft.com/office/officeart/2005/8/layout/radial5"/>
    <dgm:cxn modelId="{85954286-0808-400B-94B4-50291F5271F3}" type="presParOf" srcId="{53BB7699-BEB0-4383-96A1-2F5527891A70}" destId="{7F69A102-0E92-4A94-81F4-A5DF419316B6}" srcOrd="0" destOrd="0" presId="urn:microsoft.com/office/officeart/2005/8/layout/radial5"/>
    <dgm:cxn modelId="{47C54075-9E53-43CC-8395-49D1F4473EB1}" type="presParOf" srcId="{A8377E49-C3F0-496C-8530-F2A665E761AD}" destId="{F36E96CD-92C7-4290-A424-2E64DA09540D}" srcOrd="6" destOrd="0" presId="urn:microsoft.com/office/officeart/2005/8/layout/radial5"/>
    <dgm:cxn modelId="{5423D34A-3A95-4A4B-9BDA-22B927D753B2}" type="presParOf" srcId="{A8377E49-C3F0-496C-8530-F2A665E761AD}" destId="{A3DC023F-7BB3-44BF-9ADA-04793C49791E}" srcOrd="7" destOrd="0" presId="urn:microsoft.com/office/officeart/2005/8/layout/radial5"/>
    <dgm:cxn modelId="{BE1F5AA7-9CB0-43F0-A28A-0371AC213731}" type="presParOf" srcId="{A3DC023F-7BB3-44BF-9ADA-04793C49791E}" destId="{F1264F90-11CF-4078-B3F3-34D9E8953C19}" srcOrd="0" destOrd="0" presId="urn:microsoft.com/office/officeart/2005/8/layout/radial5"/>
    <dgm:cxn modelId="{CD9514EA-BA38-4AAA-BCD3-55B041C98BFA}" type="presParOf" srcId="{A8377E49-C3F0-496C-8530-F2A665E761AD}" destId="{00DAEBE3-5E84-44ED-A9D0-1CDAA6D02560}" srcOrd="8" destOrd="0" presId="urn:microsoft.com/office/officeart/2005/8/layout/radial5"/>
    <dgm:cxn modelId="{5F1DEEA7-AC5E-4746-BC33-F41BBB205248}" type="presParOf" srcId="{A8377E49-C3F0-496C-8530-F2A665E761AD}" destId="{F5D7880C-D493-444C-B3DA-B8C0B25EE48F}" srcOrd="9" destOrd="0" presId="urn:microsoft.com/office/officeart/2005/8/layout/radial5"/>
    <dgm:cxn modelId="{6F326850-D63E-45F9-A695-644E18928FAD}" type="presParOf" srcId="{F5D7880C-D493-444C-B3DA-B8C0B25EE48F}" destId="{BC27123E-5B7C-46A4-909C-AFC280022025}" srcOrd="0" destOrd="0" presId="urn:microsoft.com/office/officeart/2005/8/layout/radial5"/>
    <dgm:cxn modelId="{6141EFBB-9597-448D-B45D-1000554A7C08}" type="presParOf" srcId="{A8377E49-C3F0-496C-8530-F2A665E761AD}" destId="{1C81ADD8-FF5E-4C76-ACCF-B29EAF60C193}" srcOrd="10" destOrd="0" presId="urn:microsoft.com/office/officeart/2005/8/layout/radial5"/>
    <dgm:cxn modelId="{76000A39-CC1F-4BC8-B7AE-C3D5EC070F17}" type="presParOf" srcId="{A8377E49-C3F0-496C-8530-F2A665E761AD}" destId="{17C2F24B-D63F-4182-9E0F-3CC213134D62}" srcOrd="11" destOrd="0" presId="urn:microsoft.com/office/officeart/2005/8/layout/radial5"/>
    <dgm:cxn modelId="{0F0C12D8-A7FD-4DE1-AB88-4F8B919F37A7}" type="presParOf" srcId="{17C2F24B-D63F-4182-9E0F-3CC213134D62}" destId="{F9EDEA9A-CCA4-4F28-8D3E-73D2FCC7606D}" srcOrd="0" destOrd="0" presId="urn:microsoft.com/office/officeart/2005/8/layout/radial5"/>
    <dgm:cxn modelId="{712E87CD-CAD6-488E-AB71-80A7776101CC}" type="presParOf" srcId="{A8377E49-C3F0-496C-8530-F2A665E761AD}" destId="{094DADE6-C81D-4C65-9582-E6B0F3E00819}" srcOrd="12" destOrd="0" presId="urn:microsoft.com/office/officeart/2005/8/layout/radial5"/>
    <dgm:cxn modelId="{FFE063B3-8389-4D89-904C-50E000BE3918}" type="presParOf" srcId="{A8377E49-C3F0-496C-8530-F2A665E761AD}" destId="{9FA2ED4E-D6F1-465E-83BF-CBEE78D78C9C}" srcOrd="13" destOrd="0" presId="urn:microsoft.com/office/officeart/2005/8/layout/radial5"/>
    <dgm:cxn modelId="{7679E75B-EE60-49AF-A0F0-87854803D2B4}" type="presParOf" srcId="{9FA2ED4E-D6F1-465E-83BF-CBEE78D78C9C}" destId="{E0533E47-EE36-47E6-8028-538D5F3AC20D}" srcOrd="0" destOrd="0" presId="urn:microsoft.com/office/officeart/2005/8/layout/radial5"/>
    <dgm:cxn modelId="{7476076C-B2C5-482B-9463-26DD149B049F}" type="presParOf" srcId="{A8377E49-C3F0-496C-8530-F2A665E761AD}" destId="{E4BF81F0-A21C-4350-AF6E-9B615CAFCA6F}" srcOrd="14" destOrd="0" presId="urn:microsoft.com/office/officeart/2005/8/layout/radial5"/>
    <dgm:cxn modelId="{42D689BF-16ED-491B-97F9-B9A12DC62C17}" type="presParOf" srcId="{A8377E49-C3F0-496C-8530-F2A665E761AD}" destId="{12D2F0F8-9FC1-4A2F-BFBE-AC720330752F}" srcOrd="15" destOrd="0" presId="urn:microsoft.com/office/officeart/2005/8/layout/radial5"/>
    <dgm:cxn modelId="{12B62B9C-11D5-4DEE-A82E-AA59D8DBECC9}" type="presParOf" srcId="{12D2F0F8-9FC1-4A2F-BFBE-AC720330752F}" destId="{FB4BDE74-73C0-4F68-A200-EB9B303CEF1F}" srcOrd="0" destOrd="0" presId="urn:microsoft.com/office/officeart/2005/8/layout/radial5"/>
    <dgm:cxn modelId="{96ED16E2-8385-4C99-BB26-EDDCCAB501AD}" type="presParOf" srcId="{A8377E49-C3F0-496C-8530-F2A665E761AD}" destId="{A165D0B0-CE54-4B10-A5C0-5C648028F9C5}" srcOrd="16" destOrd="0" presId="urn:microsoft.com/office/officeart/2005/8/layout/radial5"/>
    <dgm:cxn modelId="{A61DB7E0-A7F7-4F28-9867-95FCB482E18C}" type="presParOf" srcId="{A8377E49-C3F0-496C-8530-F2A665E761AD}" destId="{38699F21-C5AC-4E9A-A474-47FEBC5C53A0}" srcOrd="17" destOrd="0" presId="urn:microsoft.com/office/officeart/2005/8/layout/radial5"/>
    <dgm:cxn modelId="{32A474BB-1CD5-444A-8663-9CF5DA272177}" type="presParOf" srcId="{38699F21-C5AC-4E9A-A474-47FEBC5C53A0}" destId="{358C12B4-E74B-4B1B-AB91-247C5B493180}" srcOrd="0" destOrd="0" presId="urn:microsoft.com/office/officeart/2005/8/layout/radial5"/>
    <dgm:cxn modelId="{48CF9A8A-4730-4AA2-BB7B-96F18E88F654}" type="presParOf" srcId="{A8377E49-C3F0-496C-8530-F2A665E761AD}" destId="{871D254D-3E0B-4A09-AE54-7F1EE54B4F9D}" srcOrd="18" destOrd="0" presId="urn:microsoft.com/office/officeart/2005/8/layout/radial5"/>
    <dgm:cxn modelId="{6DDAE101-5B4D-42AC-99BB-F8B3725DE894}" type="presParOf" srcId="{A8377E49-C3F0-496C-8530-F2A665E761AD}" destId="{1E58DCAD-F027-412F-95CF-8D1AC625B224}" srcOrd="19" destOrd="0" presId="urn:microsoft.com/office/officeart/2005/8/layout/radial5"/>
    <dgm:cxn modelId="{E1085CC3-2F8E-466C-9110-62258AB4F89B}" type="presParOf" srcId="{1E58DCAD-F027-412F-95CF-8D1AC625B224}" destId="{10533A79-91E3-4F82-A94E-98A618C2AFDB}" srcOrd="0" destOrd="0" presId="urn:microsoft.com/office/officeart/2005/8/layout/radial5"/>
    <dgm:cxn modelId="{A18AE8CE-2ACD-486E-8249-470A572CCAB7}" type="presParOf" srcId="{A8377E49-C3F0-496C-8530-F2A665E761AD}" destId="{47449D93-881B-437F-9A2D-290F616FF1BF}" srcOrd="2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D6781-0786-4E33-B021-34C9F952CA15}">
      <dsp:nvSpPr>
        <dsp:cNvPr id="0" name=""/>
        <dsp:cNvSpPr/>
      </dsp:nvSpPr>
      <dsp:spPr>
        <a:xfrm>
          <a:off x="3488591" y="1881561"/>
          <a:ext cx="2391546" cy="2068784"/>
        </a:xfrm>
        <a:prstGeom prst="hexagon">
          <a:avLst>
            <a:gd name="adj" fmla="val 28570"/>
            <a:gd name="vf" fmla="val 11547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ts val="0"/>
            </a:spcAft>
          </a:pPr>
          <a:r>
            <a:rPr lang="en-ZA" sz="1200" b="1" kern="1200" dirty="0">
              <a:solidFill>
                <a:srgbClr val="002060"/>
              </a:solidFill>
            </a:rPr>
            <a:t>Rayburn Consulting</a:t>
          </a:r>
        </a:p>
        <a:p>
          <a:pPr lvl="0" algn="ctr" defTabSz="533400">
            <a:lnSpc>
              <a:spcPct val="90000"/>
            </a:lnSpc>
            <a:spcBef>
              <a:spcPct val="0"/>
            </a:spcBef>
            <a:spcAft>
              <a:spcPts val="0"/>
            </a:spcAft>
          </a:pPr>
          <a:r>
            <a:rPr lang="en-ZA" sz="1200" b="1" kern="1200" dirty="0">
              <a:solidFill>
                <a:srgbClr val="002060"/>
              </a:solidFill>
            </a:rPr>
            <a:t>Service Offering</a:t>
          </a:r>
        </a:p>
      </dsp:txBody>
      <dsp:txXfrm>
        <a:off x="3884904" y="2224388"/>
        <a:ext cx="1598920" cy="1383130"/>
      </dsp:txXfrm>
    </dsp:sp>
    <dsp:sp modelId="{9BA24D9F-0B2B-436A-B3AC-013CADFBD91A}">
      <dsp:nvSpPr>
        <dsp:cNvPr id="0" name=""/>
        <dsp:cNvSpPr/>
      </dsp:nvSpPr>
      <dsp:spPr>
        <a:xfrm>
          <a:off x="4986159" y="891788"/>
          <a:ext cx="902323" cy="777471"/>
        </a:xfrm>
        <a:prstGeom prst="hexagon">
          <a:avLst>
            <a:gd name="adj" fmla="val 28900"/>
            <a:gd name="vf" fmla="val 115470"/>
          </a:avLst>
        </a:prstGeom>
        <a:solidFill>
          <a:srgbClr val="002060"/>
        </a:solidFill>
        <a:ln>
          <a:noFill/>
        </a:ln>
        <a:effectLst/>
      </dsp:spPr>
      <dsp:style>
        <a:lnRef idx="0">
          <a:scrgbClr r="0" g="0" b="0"/>
        </a:lnRef>
        <a:fillRef idx="1">
          <a:scrgbClr r="0" g="0" b="0"/>
        </a:fillRef>
        <a:effectRef idx="0">
          <a:scrgbClr r="0" g="0" b="0"/>
        </a:effectRef>
        <a:fontRef idx="minor"/>
      </dsp:style>
    </dsp:sp>
    <dsp:sp modelId="{F02C8AAA-04C6-4594-A260-504907716D00}">
      <dsp:nvSpPr>
        <dsp:cNvPr id="0" name=""/>
        <dsp:cNvSpPr/>
      </dsp:nvSpPr>
      <dsp:spPr>
        <a:xfrm>
          <a:off x="3708887" y="0"/>
          <a:ext cx="1959855" cy="1695505"/>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a:solidFill>
                <a:schemeClr val="accent1">
                  <a:lumMod val="50000"/>
                </a:schemeClr>
              </a:solidFill>
            </a:rPr>
            <a:t>Consulting</a:t>
          </a:r>
        </a:p>
      </dsp:txBody>
      <dsp:txXfrm>
        <a:off x="4033677" y="280981"/>
        <a:ext cx="1310275" cy="1133543"/>
      </dsp:txXfrm>
    </dsp:sp>
    <dsp:sp modelId="{17CEBF1D-3B40-45CE-B32E-75F8D59782AE}">
      <dsp:nvSpPr>
        <dsp:cNvPr id="0" name=""/>
        <dsp:cNvSpPr/>
      </dsp:nvSpPr>
      <dsp:spPr>
        <a:xfrm>
          <a:off x="6039241" y="2345245"/>
          <a:ext cx="902323" cy="777471"/>
        </a:xfrm>
        <a:prstGeom prst="hexagon">
          <a:avLst>
            <a:gd name="adj" fmla="val 28900"/>
            <a:gd name="vf" fmla="val 115470"/>
          </a:avLst>
        </a:prstGeom>
        <a:solidFill>
          <a:srgbClr val="002060"/>
        </a:solidFill>
        <a:ln>
          <a:noFill/>
        </a:ln>
        <a:effectLst/>
      </dsp:spPr>
      <dsp:style>
        <a:lnRef idx="0">
          <a:scrgbClr r="0" g="0" b="0"/>
        </a:lnRef>
        <a:fillRef idx="1">
          <a:scrgbClr r="0" g="0" b="0"/>
        </a:fillRef>
        <a:effectRef idx="0">
          <a:scrgbClr r="0" g="0" b="0"/>
        </a:effectRef>
        <a:fontRef idx="minor"/>
      </dsp:style>
    </dsp:sp>
    <dsp:sp modelId="{0378AA2D-5E15-424D-B5EA-631229965133}">
      <dsp:nvSpPr>
        <dsp:cNvPr id="0" name=""/>
        <dsp:cNvSpPr/>
      </dsp:nvSpPr>
      <dsp:spPr>
        <a:xfrm>
          <a:off x="5506303" y="1042849"/>
          <a:ext cx="1959855" cy="1695505"/>
        </a:xfrm>
        <a:prstGeom prst="hexagon">
          <a:avLst>
            <a:gd name="adj" fmla="val 28570"/>
            <a:gd name="vf" fmla="val 11547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a:t>Business Process Management</a:t>
          </a:r>
        </a:p>
      </dsp:txBody>
      <dsp:txXfrm>
        <a:off x="5831093" y="1323830"/>
        <a:ext cx="1310275" cy="1133543"/>
      </dsp:txXfrm>
    </dsp:sp>
    <dsp:sp modelId="{38E315D0-2DBE-4990-8ED1-F1BA250AE53E}">
      <dsp:nvSpPr>
        <dsp:cNvPr id="0" name=""/>
        <dsp:cNvSpPr/>
      </dsp:nvSpPr>
      <dsp:spPr>
        <a:xfrm>
          <a:off x="5307702" y="3985925"/>
          <a:ext cx="902323" cy="777471"/>
        </a:xfrm>
        <a:prstGeom prst="hexagon">
          <a:avLst>
            <a:gd name="adj" fmla="val 28900"/>
            <a:gd name="vf" fmla="val 115470"/>
          </a:avLst>
        </a:prstGeom>
        <a:solidFill>
          <a:srgbClr val="002060"/>
        </a:solidFill>
        <a:ln>
          <a:noFill/>
        </a:ln>
        <a:effectLst/>
      </dsp:spPr>
      <dsp:style>
        <a:lnRef idx="0">
          <a:scrgbClr r="0" g="0" b="0"/>
        </a:lnRef>
        <a:fillRef idx="1">
          <a:scrgbClr r="0" g="0" b="0"/>
        </a:fillRef>
        <a:effectRef idx="0">
          <a:scrgbClr r="0" g="0" b="0"/>
        </a:effectRef>
        <a:fontRef idx="minor"/>
      </dsp:style>
    </dsp:sp>
    <dsp:sp modelId="{E4DEFE2E-291D-4F55-955E-3972076D2618}">
      <dsp:nvSpPr>
        <dsp:cNvPr id="0" name=""/>
        <dsp:cNvSpPr/>
      </dsp:nvSpPr>
      <dsp:spPr>
        <a:xfrm>
          <a:off x="5506303" y="3092970"/>
          <a:ext cx="1959855" cy="1695505"/>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a:solidFill>
                <a:schemeClr val="accent1">
                  <a:lumMod val="50000"/>
                </a:schemeClr>
              </a:solidFill>
            </a:rPr>
            <a:t>Custom Applications</a:t>
          </a:r>
        </a:p>
        <a:p>
          <a:pPr lvl="0" algn="ctr" defTabSz="533400">
            <a:lnSpc>
              <a:spcPct val="90000"/>
            </a:lnSpc>
            <a:spcBef>
              <a:spcPct val="0"/>
            </a:spcBef>
            <a:spcAft>
              <a:spcPct val="35000"/>
            </a:spcAft>
          </a:pPr>
          <a:r>
            <a:rPr lang="en-ZA" sz="1200" b="1" kern="1200" dirty="0">
              <a:solidFill>
                <a:schemeClr val="accent1">
                  <a:lumMod val="50000"/>
                </a:schemeClr>
              </a:solidFill>
            </a:rPr>
            <a:t>&amp;</a:t>
          </a:r>
        </a:p>
        <a:p>
          <a:pPr lvl="0" algn="ctr" defTabSz="533400">
            <a:lnSpc>
              <a:spcPct val="90000"/>
            </a:lnSpc>
            <a:spcBef>
              <a:spcPct val="0"/>
            </a:spcBef>
            <a:spcAft>
              <a:spcPct val="35000"/>
            </a:spcAft>
          </a:pPr>
          <a:r>
            <a:rPr lang="en-ZA" sz="1200" b="1" kern="1200" dirty="0" smtClean="0">
              <a:solidFill>
                <a:schemeClr val="accent1">
                  <a:lumMod val="50000"/>
                </a:schemeClr>
              </a:solidFill>
            </a:rPr>
            <a:t>Packaged </a:t>
          </a:r>
          <a:r>
            <a:rPr lang="en-ZA" sz="1200" b="1" kern="1200" dirty="0">
              <a:solidFill>
                <a:schemeClr val="accent1">
                  <a:lumMod val="50000"/>
                </a:schemeClr>
              </a:solidFill>
            </a:rPr>
            <a:t>Applications</a:t>
          </a:r>
        </a:p>
      </dsp:txBody>
      <dsp:txXfrm>
        <a:off x="5831093" y="3373951"/>
        <a:ext cx="1310275" cy="1133543"/>
      </dsp:txXfrm>
    </dsp:sp>
    <dsp:sp modelId="{05B3F492-3AA2-4779-89C8-A5DDB83374B6}">
      <dsp:nvSpPr>
        <dsp:cNvPr id="0" name=""/>
        <dsp:cNvSpPr/>
      </dsp:nvSpPr>
      <dsp:spPr>
        <a:xfrm>
          <a:off x="3493042" y="4156233"/>
          <a:ext cx="902323" cy="777471"/>
        </a:xfrm>
        <a:prstGeom prst="hexagon">
          <a:avLst>
            <a:gd name="adj" fmla="val 28900"/>
            <a:gd name="vf" fmla="val 115470"/>
          </a:avLst>
        </a:prstGeom>
        <a:solidFill>
          <a:srgbClr val="002060"/>
        </a:solidFill>
        <a:ln>
          <a:noFill/>
        </a:ln>
        <a:effectLst/>
      </dsp:spPr>
      <dsp:style>
        <a:lnRef idx="0">
          <a:scrgbClr r="0" g="0" b="0"/>
        </a:lnRef>
        <a:fillRef idx="1">
          <a:scrgbClr r="0" g="0" b="0"/>
        </a:fillRef>
        <a:effectRef idx="0">
          <a:scrgbClr r="0" g="0" b="0"/>
        </a:effectRef>
        <a:fontRef idx="minor"/>
      </dsp:style>
    </dsp:sp>
    <dsp:sp modelId="{879314D1-D8C1-4388-AE13-4632CBB71632}">
      <dsp:nvSpPr>
        <dsp:cNvPr id="0" name=""/>
        <dsp:cNvSpPr/>
      </dsp:nvSpPr>
      <dsp:spPr>
        <a:xfrm>
          <a:off x="3708887" y="4136986"/>
          <a:ext cx="1959855" cy="1695505"/>
        </a:xfrm>
        <a:prstGeom prst="hexagon">
          <a:avLst>
            <a:gd name="adj" fmla="val 28570"/>
            <a:gd name="vf" fmla="val 11547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a:t>Business Intelligence</a:t>
          </a:r>
        </a:p>
        <a:p>
          <a:pPr lvl="0" algn="ctr" defTabSz="533400">
            <a:lnSpc>
              <a:spcPct val="90000"/>
            </a:lnSpc>
            <a:spcBef>
              <a:spcPct val="0"/>
            </a:spcBef>
            <a:spcAft>
              <a:spcPct val="35000"/>
            </a:spcAft>
          </a:pPr>
          <a:r>
            <a:rPr lang="en-ZA" sz="1200" b="1" kern="1200" dirty="0"/>
            <a:t>&amp; Enterprise</a:t>
          </a:r>
        </a:p>
        <a:p>
          <a:pPr lvl="0" algn="ctr" defTabSz="533400">
            <a:lnSpc>
              <a:spcPct val="90000"/>
            </a:lnSpc>
            <a:spcBef>
              <a:spcPct val="0"/>
            </a:spcBef>
            <a:spcAft>
              <a:spcPct val="35000"/>
            </a:spcAft>
          </a:pPr>
          <a:r>
            <a:rPr lang="en-ZA" sz="1200" b="1" kern="1200" dirty="0"/>
            <a:t>Performance</a:t>
          </a:r>
        </a:p>
        <a:p>
          <a:pPr lvl="0" algn="ctr" defTabSz="533400">
            <a:lnSpc>
              <a:spcPct val="90000"/>
            </a:lnSpc>
            <a:spcBef>
              <a:spcPct val="0"/>
            </a:spcBef>
            <a:spcAft>
              <a:spcPct val="35000"/>
            </a:spcAft>
          </a:pPr>
          <a:r>
            <a:rPr lang="en-ZA" sz="1200" b="1" kern="1200" dirty="0"/>
            <a:t>Management</a:t>
          </a:r>
        </a:p>
      </dsp:txBody>
      <dsp:txXfrm>
        <a:off x="4033677" y="4417967"/>
        <a:ext cx="1310275" cy="1133543"/>
      </dsp:txXfrm>
    </dsp:sp>
    <dsp:sp modelId="{2CB35C1A-722A-468F-8FB0-C0BED341CB3C}">
      <dsp:nvSpPr>
        <dsp:cNvPr id="0" name=""/>
        <dsp:cNvSpPr/>
      </dsp:nvSpPr>
      <dsp:spPr>
        <a:xfrm>
          <a:off x="2422715" y="2703360"/>
          <a:ext cx="902323" cy="777471"/>
        </a:xfrm>
        <a:prstGeom prst="hexagon">
          <a:avLst>
            <a:gd name="adj" fmla="val 28900"/>
            <a:gd name="vf" fmla="val 115470"/>
          </a:avLst>
        </a:prstGeom>
        <a:solidFill>
          <a:srgbClr val="002060"/>
        </a:solidFill>
        <a:ln>
          <a:noFill/>
        </a:ln>
        <a:effectLst/>
      </dsp:spPr>
      <dsp:style>
        <a:lnRef idx="0">
          <a:scrgbClr r="0" g="0" b="0"/>
        </a:lnRef>
        <a:fillRef idx="1">
          <a:scrgbClr r="0" g="0" b="0"/>
        </a:fillRef>
        <a:effectRef idx="0">
          <a:scrgbClr r="0" g="0" b="0"/>
        </a:effectRef>
        <a:fontRef idx="minor"/>
      </dsp:style>
    </dsp:sp>
    <dsp:sp modelId="{E0D8D930-F9FA-415F-BFF2-FFFE1A34E50A}">
      <dsp:nvSpPr>
        <dsp:cNvPr id="0" name=""/>
        <dsp:cNvSpPr/>
      </dsp:nvSpPr>
      <dsp:spPr>
        <a:xfrm>
          <a:off x="1903128" y="3094137"/>
          <a:ext cx="1959855" cy="1695505"/>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a:solidFill>
                <a:schemeClr val="accent1">
                  <a:lumMod val="50000"/>
                </a:schemeClr>
              </a:solidFill>
            </a:rPr>
            <a:t>Training</a:t>
          </a:r>
        </a:p>
      </dsp:txBody>
      <dsp:txXfrm>
        <a:off x="2227918" y="3375118"/>
        <a:ext cx="1310275" cy="1133543"/>
      </dsp:txXfrm>
    </dsp:sp>
    <dsp:sp modelId="{74BBB391-7009-45A9-81C4-2B6E556BF694}">
      <dsp:nvSpPr>
        <dsp:cNvPr id="0" name=""/>
        <dsp:cNvSpPr/>
      </dsp:nvSpPr>
      <dsp:spPr>
        <a:xfrm>
          <a:off x="1903128" y="1040516"/>
          <a:ext cx="1959855" cy="1695505"/>
        </a:xfrm>
        <a:prstGeom prst="hexagon">
          <a:avLst>
            <a:gd name="adj" fmla="val 28570"/>
            <a:gd name="vf" fmla="val 11547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a:t>Infrastructure Management</a:t>
          </a:r>
        </a:p>
      </dsp:txBody>
      <dsp:txXfrm>
        <a:off x="2227918" y="1321497"/>
        <a:ext cx="1310275" cy="1133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3CB11-E8A8-4FEB-BF07-00177F1C73D2}">
      <dsp:nvSpPr>
        <dsp:cNvPr id="0" name=""/>
        <dsp:cNvSpPr/>
      </dsp:nvSpPr>
      <dsp:spPr>
        <a:xfrm>
          <a:off x="3368263" y="2003916"/>
          <a:ext cx="1391472" cy="1410834"/>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rgbClr val="002060"/>
              </a:solidFill>
            </a:rPr>
            <a:t>Industries</a:t>
          </a:r>
        </a:p>
      </dsp:txBody>
      <dsp:txXfrm>
        <a:off x="3572039" y="2210528"/>
        <a:ext cx="983920" cy="997610"/>
      </dsp:txXfrm>
    </dsp:sp>
    <dsp:sp modelId="{717B05CF-C524-45CC-B2CB-9B0DAD112738}">
      <dsp:nvSpPr>
        <dsp:cNvPr id="0" name=""/>
        <dsp:cNvSpPr/>
      </dsp:nvSpPr>
      <dsp:spPr>
        <a:xfrm rot="16200000">
          <a:off x="3848212" y="1388361"/>
          <a:ext cx="431575" cy="441245"/>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a:p>
      </dsp:txBody>
      <dsp:txXfrm>
        <a:off x="3912948" y="1541346"/>
        <a:ext cx="302103" cy="264747"/>
      </dsp:txXfrm>
    </dsp:sp>
    <dsp:sp modelId="{21DB0947-B443-40C6-B31A-8DE158E0CB15}">
      <dsp:nvSpPr>
        <dsp:cNvPr id="0" name=""/>
        <dsp:cNvSpPr/>
      </dsp:nvSpPr>
      <dsp:spPr>
        <a:xfrm>
          <a:off x="3397999" y="-142377"/>
          <a:ext cx="1332001" cy="1332001"/>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Local , Provincial and National Government</a:t>
          </a:r>
          <a:endParaRPr lang="en-US" sz="1100" b="1" kern="1200" dirty="0"/>
        </a:p>
      </dsp:txBody>
      <dsp:txXfrm>
        <a:off x="3593066" y="52690"/>
        <a:ext cx="941867" cy="941867"/>
      </dsp:txXfrm>
    </dsp:sp>
    <dsp:sp modelId="{EE007443-CCBD-4346-BAE9-191C262BDA34}">
      <dsp:nvSpPr>
        <dsp:cNvPr id="0" name=""/>
        <dsp:cNvSpPr/>
      </dsp:nvSpPr>
      <dsp:spPr>
        <a:xfrm rot="18360000">
          <a:off x="4493056" y="1599922"/>
          <a:ext cx="433371" cy="441245"/>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a:p>
      </dsp:txBody>
      <dsp:txXfrm>
        <a:off x="4519852" y="1740762"/>
        <a:ext cx="303360" cy="264747"/>
      </dsp:txXfrm>
    </dsp:sp>
    <dsp:sp modelId="{03731CF0-A512-441F-BB50-CDDBB74DECD3}">
      <dsp:nvSpPr>
        <dsp:cNvPr id="0" name=""/>
        <dsp:cNvSpPr/>
      </dsp:nvSpPr>
      <dsp:spPr>
        <a:xfrm>
          <a:off x="4682727" y="275056"/>
          <a:ext cx="1332001" cy="1332001"/>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Public Sector</a:t>
          </a:r>
        </a:p>
      </dsp:txBody>
      <dsp:txXfrm>
        <a:off x="4877794" y="470123"/>
        <a:ext cx="941867" cy="941867"/>
      </dsp:txXfrm>
    </dsp:sp>
    <dsp:sp modelId="{53BB7699-BEB0-4383-96A1-2F5527891A70}">
      <dsp:nvSpPr>
        <dsp:cNvPr id="0" name=""/>
        <dsp:cNvSpPr/>
      </dsp:nvSpPr>
      <dsp:spPr>
        <a:xfrm rot="20520000">
          <a:off x="4888084" y="2150080"/>
          <a:ext cx="436225" cy="441245"/>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a:p>
      </dsp:txBody>
      <dsp:txXfrm>
        <a:off x="4891287" y="2258549"/>
        <a:ext cx="305358" cy="264747"/>
      </dsp:txXfrm>
    </dsp:sp>
    <dsp:sp modelId="{F36E96CD-92C7-4290-A424-2E64DA09540D}">
      <dsp:nvSpPr>
        <dsp:cNvPr id="0" name=""/>
        <dsp:cNvSpPr/>
      </dsp:nvSpPr>
      <dsp:spPr>
        <a:xfrm>
          <a:off x="5476733" y="1367911"/>
          <a:ext cx="1332001" cy="1332001"/>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Banking, Insurance </a:t>
          </a:r>
          <a:r>
            <a:rPr lang="en-US" sz="1100" b="1" kern="1200" dirty="0"/>
            <a:t>&amp; Financial Services</a:t>
          </a:r>
        </a:p>
      </dsp:txBody>
      <dsp:txXfrm>
        <a:off x="5671800" y="1562978"/>
        <a:ext cx="941867" cy="941867"/>
      </dsp:txXfrm>
    </dsp:sp>
    <dsp:sp modelId="{A3DC023F-7BB3-44BF-9ADA-04793C49791E}">
      <dsp:nvSpPr>
        <dsp:cNvPr id="0" name=""/>
        <dsp:cNvSpPr/>
      </dsp:nvSpPr>
      <dsp:spPr>
        <a:xfrm rot="1080000">
          <a:off x="4888084" y="2827340"/>
          <a:ext cx="436225" cy="441245"/>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a:p>
      </dsp:txBody>
      <dsp:txXfrm>
        <a:off x="4891287" y="2895369"/>
        <a:ext cx="305358" cy="264747"/>
      </dsp:txXfrm>
    </dsp:sp>
    <dsp:sp modelId="{00DAEBE3-5E84-44ED-A9D0-1CDAA6D02560}">
      <dsp:nvSpPr>
        <dsp:cNvPr id="0" name=""/>
        <dsp:cNvSpPr/>
      </dsp:nvSpPr>
      <dsp:spPr>
        <a:xfrm>
          <a:off x="5476733" y="2718754"/>
          <a:ext cx="1332001" cy="1332001"/>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Telco</a:t>
          </a:r>
          <a:endParaRPr lang="en-US" sz="1100" b="1" kern="1200" dirty="0"/>
        </a:p>
      </dsp:txBody>
      <dsp:txXfrm>
        <a:off x="5671800" y="2913821"/>
        <a:ext cx="941867" cy="941867"/>
      </dsp:txXfrm>
    </dsp:sp>
    <dsp:sp modelId="{F5D7880C-D493-444C-B3DA-B8C0B25EE48F}">
      <dsp:nvSpPr>
        <dsp:cNvPr id="0" name=""/>
        <dsp:cNvSpPr/>
      </dsp:nvSpPr>
      <dsp:spPr>
        <a:xfrm rot="3240000">
          <a:off x="4493056" y="3377499"/>
          <a:ext cx="433371" cy="441245"/>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a:p>
      </dsp:txBody>
      <dsp:txXfrm>
        <a:off x="4519852" y="3413157"/>
        <a:ext cx="303360" cy="264747"/>
      </dsp:txXfrm>
    </dsp:sp>
    <dsp:sp modelId="{1C81ADD8-FF5E-4C76-ACCF-B29EAF60C193}">
      <dsp:nvSpPr>
        <dsp:cNvPr id="0" name=""/>
        <dsp:cNvSpPr/>
      </dsp:nvSpPr>
      <dsp:spPr>
        <a:xfrm>
          <a:off x="4682727" y="3811609"/>
          <a:ext cx="1332001" cy="1332001"/>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Gaming</a:t>
          </a:r>
          <a:endParaRPr lang="en-US" sz="1100" b="1" kern="1200" dirty="0"/>
        </a:p>
      </dsp:txBody>
      <dsp:txXfrm>
        <a:off x="4877794" y="4006676"/>
        <a:ext cx="941867" cy="941867"/>
      </dsp:txXfrm>
    </dsp:sp>
    <dsp:sp modelId="{17C2F24B-D63F-4182-9E0F-3CC213134D62}">
      <dsp:nvSpPr>
        <dsp:cNvPr id="0" name=""/>
        <dsp:cNvSpPr/>
      </dsp:nvSpPr>
      <dsp:spPr>
        <a:xfrm rot="5400000">
          <a:off x="3848212" y="3589059"/>
          <a:ext cx="431575" cy="441245"/>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a:p>
      </dsp:txBody>
      <dsp:txXfrm>
        <a:off x="3912948" y="3612572"/>
        <a:ext cx="302103" cy="264747"/>
      </dsp:txXfrm>
    </dsp:sp>
    <dsp:sp modelId="{094DADE6-C81D-4C65-9582-E6B0F3E00819}">
      <dsp:nvSpPr>
        <dsp:cNvPr id="0" name=""/>
        <dsp:cNvSpPr/>
      </dsp:nvSpPr>
      <dsp:spPr>
        <a:xfrm>
          <a:off x="3397999" y="4229043"/>
          <a:ext cx="1332001" cy="1332001"/>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Manufacturing</a:t>
          </a:r>
        </a:p>
      </dsp:txBody>
      <dsp:txXfrm>
        <a:off x="3593066" y="4424110"/>
        <a:ext cx="941867" cy="941867"/>
      </dsp:txXfrm>
    </dsp:sp>
    <dsp:sp modelId="{9FA2ED4E-D6F1-465E-83BF-CBEE78D78C9C}">
      <dsp:nvSpPr>
        <dsp:cNvPr id="0" name=""/>
        <dsp:cNvSpPr/>
      </dsp:nvSpPr>
      <dsp:spPr>
        <a:xfrm rot="7560000">
          <a:off x="3201571" y="3377499"/>
          <a:ext cx="433371" cy="441245"/>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a:p>
      </dsp:txBody>
      <dsp:txXfrm rot="10800000">
        <a:off x="3304786" y="3413157"/>
        <a:ext cx="303360" cy="264747"/>
      </dsp:txXfrm>
    </dsp:sp>
    <dsp:sp modelId="{E4BF81F0-A21C-4350-AF6E-9B615CAFCA6F}">
      <dsp:nvSpPr>
        <dsp:cNvPr id="0" name=""/>
        <dsp:cNvSpPr/>
      </dsp:nvSpPr>
      <dsp:spPr>
        <a:xfrm>
          <a:off x="2113271" y="3811609"/>
          <a:ext cx="1332001" cy="1332001"/>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Healthcare</a:t>
          </a:r>
        </a:p>
      </dsp:txBody>
      <dsp:txXfrm>
        <a:off x="2308338" y="4006676"/>
        <a:ext cx="941867" cy="941867"/>
      </dsp:txXfrm>
    </dsp:sp>
    <dsp:sp modelId="{12D2F0F8-9FC1-4A2F-BFBE-AC720330752F}">
      <dsp:nvSpPr>
        <dsp:cNvPr id="0" name=""/>
        <dsp:cNvSpPr/>
      </dsp:nvSpPr>
      <dsp:spPr>
        <a:xfrm rot="9720000">
          <a:off x="2803690" y="2827340"/>
          <a:ext cx="436225" cy="441245"/>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a:p>
      </dsp:txBody>
      <dsp:txXfrm rot="10800000">
        <a:off x="2931354" y="2895369"/>
        <a:ext cx="305358" cy="264747"/>
      </dsp:txXfrm>
    </dsp:sp>
    <dsp:sp modelId="{A165D0B0-CE54-4B10-A5C0-5C648028F9C5}">
      <dsp:nvSpPr>
        <dsp:cNvPr id="0" name=""/>
        <dsp:cNvSpPr/>
      </dsp:nvSpPr>
      <dsp:spPr>
        <a:xfrm>
          <a:off x="1319265" y="2718754"/>
          <a:ext cx="1332001" cy="1332001"/>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Utilities</a:t>
          </a:r>
        </a:p>
      </dsp:txBody>
      <dsp:txXfrm>
        <a:off x="1514332" y="2913821"/>
        <a:ext cx="941867" cy="941867"/>
      </dsp:txXfrm>
    </dsp:sp>
    <dsp:sp modelId="{38699F21-C5AC-4E9A-A474-47FEBC5C53A0}">
      <dsp:nvSpPr>
        <dsp:cNvPr id="0" name=""/>
        <dsp:cNvSpPr/>
      </dsp:nvSpPr>
      <dsp:spPr>
        <a:xfrm rot="11880000">
          <a:off x="2803690" y="2150080"/>
          <a:ext cx="436225" cy="441245"/>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a:p>
      </dsp:txBody>
      <dsp:txXfrm rot="10800000">
        <a:off x="2931354" y="2258549"/>
        <a:ext cx="305358" cy="264747"/>
      </dsp:txXfrm>
    </dsp:sp>
    <dsp:sp modelId="{871D254D-3E0B-4A09-AE54-7F1EE54B4F9D}">
      <dsp:nvSpPr>
        <dsp:cNvPr id="0" name=""/>
        <dsp:cNvSpPr/>
      </dsp:nvSpPr>
      <dsp:spPr>
        <a:xfrm>
          <a:off x="1319265" y="1367911"/>
          <a:ext cx="1332001" cy="1332001"/>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Oil &amp; Gas</a:t>
          </a:r>
        </a:p>
      </dsp:txBody>
      <dsp:txXfrm>
        <a:off x="1514332" y="1562978"/>
        <a:ext cx="941867" cy="941867"/>
      </dsp:txXfrm>
    </dsp:sp>
    <dsp:sp modelId="{1E58DCAD-F027-412F-95CF-8D1AC625B224}">
      <dsp:nvSpPr>
        <dsp:cNvPr id="0" name=""/>
        <dsp:cNvSpPr/>
      </dsp:nvSpPr>
      <dsp:spPr>
        <a:xfrm rot="14040000">
          <a:off x="3201571" y="1599922"/>
          <a:ext cx="433371" cy="441245"/>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a:p>
      </dsp:txBody>
      <dsp:txXfrm rot="10800000">
        <a:off x="3304786" y="1740762"/>
        <a:ext cx="303360" cy="264747"/>
      </dsp:txXfrm>
    </dsp:sp>
    <dsp:sp modelId="{47449D93-881B-437F-9A2D-290F616FF1BF}">
      <dsp:nvSpPr>
        <dsp:cNvPr id="0" name=""/>
        <dsp:cNvSpPr/>
      </dsp:nvSpPr>
      <dsp:spPr>
        <a:xfrm>
          <a:off x="2113271" y="275056"/>
          <a:ext cx="1332001" cy="1332001"/>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Communications &amp; Media</a:t>
          </a:r>
        </a:p>
      </dsp:txBody>
      <dsp:txXfrm>
        <a:off x="2308338" y="470123"/>
        <a:ext cx="941867" cy="941867"/>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BF555F4C-C8EF-4991-866B-109D357F98B2}" type="datetimeFigureOut">
              <a:rPr lang="en-ZA" smtClean="0"/>
              <a:t>2018/07/03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8634DEC-93A4-4BAA-BEC4-8545448B8113}" type="slidenum">
              <a:rPr lang="en-ZA" smtClean="0"/>
              <a:t>‹#›</a:t>
            </a:fld>
            <a:endParaRPr lang="en-ZA"/>
          </a:p>
        </p:txBody>
      </p:sp>
    </p:spTree>
    <p:extLst>
      <p:ext uri="{BB962C8B-B14F-4D97-AF65-F5344CB8AC3E}">
        <p14:creationId xmlns:p14="http://schemas.microsoft.com/office/powerpoint/2010/main" val="419936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F555F4C-C8EF-4991-866B-109D357F98B2}" type="datetimeFigureOut">
              <a:rPr lang="en-ZA" smtClean="0"/>
              <a:t>2018/07/03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8634DEC-93A4-4BAA-BEC4-8545448B8113}" type="slidenum">
              <a:rPr lang="en-ZA" smtClean="0"/>
              <a:t>‹#›</a:t>
            </a:fld>
            <a:endParaRPr lang="en-ZA"/>
          </a:p>
        </p:txBody>
      </p:sp>
    </p:spTree>
    <p:extLst>
      <p:ext uri="{BB962C8B-B14F-4D97-AF65-F5344CB8AC3E}">
        <p14:creationId xmlns:p14="http://schemas.microsoft.com/office/powerpoint/2010/main" val="3962105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F555F4C-C8EF-4991-866B-109D357F98B2}" type="datetimeFigureOut">
              <a:rPr lang="en-ZA" smtClean="0"/>
              <a:t>2018/07/03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8634DEC-93A4-4BAA-BEC4-8545448B8113}" type="slidenum">
              <a:rPr lang="en-ZA" smtClean="0"/>
              <a:t>‹#›</a:t>
            </a:fld>
            <a:endParaRPr lang="en-ZA"/>
          </a:p>
        </p:txBody>
      </p:sp>
    </p:spTree>
    <p:extLst>
      <p:ext uri="{BB962C8B-B14F-4D97-AF65-F5344CB8AC3E}">
        <p14:creationId xmlns:p14="http://schemas.microsoft.com/office/powerpoint/2010/main" val="309963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F555F4C-C8EF-4991-866B-109D357F98B2}" type="datetimeFigureOut">
              <a:rPr lang="en-ZA" smtClean="0"/>
              <a:t>2018/07/03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8634DEC-93A4-4BAA-BEC4-8545448B8113}" type="slidenum">
              <a:rPr lang="en-ZA" smtClean="0"/>
              <a:t>‹#›</a:t>
            </a:fld>
            <a:endParaRPr lang="en-ZA"/>
          </a:p>
        </p:txBody>
      </p:sp>
    </p:spTree>
    <p:extLst>
      <p:ext uri="{BB962C8B-B14F-4D97-AF65-F5344CB8AC3E}">
        <p14:creationId xmlns:p14="http://schemas.microsoft.com/office/powerpoint/2010/main" val="1476557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555F4C-C8EF-4991-866B-109D357F98B2}" type="datetimeFigureOut">
              <a:rPr lang="en-ZA" smtClean="0"/>
              <a:t>2018/07/03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8634DEC-93A4-4BAA-BEC4-8545448B8113}" type="slidenum">
              <a:rPr lang="en-ZA" smtClean="0"/>
              <a:t>‹#›</a:t>
            </a:fld>
            <a:endParaRPr lang="en-ZA"/>
          </a:p>
        </p:txBody>
      </p:sp>
    </p:spTree>
    <p:extLst>
      <p:ext uri="{BB962C8B-B14F-4D97-AF65-F5344CB8AC3E}">
        <p14:creationId xmlns:p14="http://schemas.microsoft.com/office/powerpoint/2010/main" val="1299520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BF555F4C-C8EF-4991-866B-109D357F98B2}" type="datetimeFigureOut">
              <a:rPr lang="en-ZA" smtClean="0"/>
              <a:t>2018/07/03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8634DEC-93A4-4BAA-BEC4-8545448B8113}" type="slidenum">
              <a:rPr lang="en-ZA" smtClean="0"/>
              <a:t>‹#›</a:t>
            </a:fld>
            <a:endParaRPr lang="en-ZA"/>
          </a:p>
        </p:txBody>
      </p:sp>
    </p:spTree>
    <p:extLst>
      <p:ext uri="{BB962C8B-B14F-4D97-AF65-F5344CB8AC3E}">
        <p14:creationId xmlns:p14="http://schemas.microsoft.com/office/powerpoint/2010/main" val="1191382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BF555F4C-C8EF-4991-866B-109D357F98B2}" type="datetimeFigureOut">
              <a:rPr lang="en-ZA" smtClean="0"/>
              <a:t>2018/07/03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E8634DEC-93A4-4BAA-BEC4-8545448B8113}" type="slidenum">
              <a:rPr lang="en-ZA" smtClean="0"/>
              <a:t>‹#›</a:t>
            </a:fld>
            <a:endParaRPr lang="en-ZA"/>
          </a:p>
        </p:txBody>
      </p:sp>
    </p:spTree>
    <p:extLst>
      <p:ext uri="{BB962C8B-B14F-4D97-AF65-F5344CB8AC3E}">
        <p14:creationId xmlns:p14="http://schemas.microsoft.com/office/powerpoint/2010/main" val="923757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BF555F4C-C8EF-4991-866B-109D357F98B2}" type="datetimeFigureOut">
              <a:rPr lang="en-ZA" smtClean="0"/>
              <a:t>2018/07/03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E8634DEC-93A4-4BAA-BEC4-8545448B8113}" type="slidenum">
              <a:rPr lang="en-ZA" smtClean="0"/>
              <a:t>‹#›</a:t>
            </a:fld>
            <a:endParaRPr lang="en-ZA"/>
          </a:p>
        </p:txBody>
      </p:sp>
    </p:spTree>
    <p:extLst>
      <p:ext uri="{BB962C8B-B14F-4D97-AF65-F5344CB8AC3E}">
        <p14:creationId xmlns:p14="http://schemas.microsoft.com/office/powerpoint/2010/main" val="3634704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55F4C-C8EF-4991-866B-109D357F98B2}" type="datetimeFigureOut">
              <a:rPr lang="en-ZA" smtClean="0"/>
              <a:t>2018/07/03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E8634DEC-93A4-4BAA-BEC4-8545448B8113}" type="slidenum">
              <a:rPr lang="en-ZA" smtClean="0"/>
              <a:t>‹#›</a:t>
            </a:fld>
            <a:endParaRPr lang="en-ZA"/>
          </a:p>
        </p:txBody>
      </p:sp>
    </p:spTree>
    <p:extLst>
      <p:ext uri="{BB962C8B-B14F-4D97-AF65-F5344CB8AC3E}">
        <p14:creationId xmlns:p14="http://schemas.microsoft.com/office/powerpoint/2010/main" val="420817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555F4C-C8EF-4991-866B-109D357F98B2}" type="datetimeFigureOut">
              <a:rPr lang="en-ZA" smtClean="0"/>
              <a:t>2018/07/03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8634DEC-93A4-4BAA-BEC4-8545448B8113}" type="slidenum">
              <a:rPr lang="en-ZA" smtClean="0"/>
              <a:t>‹#›</a:t>
            </a:fld>
            <a:endParaRPr lang="en-ZA"/>
          </a:p>
        </p:txBody>
      </p:sp>
    </p:spTree>
    <p:extLst>
      <p:ext uri="{BB962C8B-B14F-4D97-AF65-F5344CB8AC3E}">
        <p14:creationId xmlns:p14="http://schemas.microsoft.com/office/powerpoint/2010/main" val="71955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555F4C-C8EF-4991-866B-109D357F98B2}" type="datetimeFigureOut">
              <a:rPr lang="en-ZA" smtClean="0"/>
              <a:t>2018/07/03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8634DEC-93A4-4BAA-BEC4-8545448B8113}" type="slidenum">
              <a:rPr lang="en-ZA" smtClean="0"/>
              <a:t>‹#›</a:t>
            </a:fld>
            <a:endParaRPr lang="en-ZA"/>
          </a:p>
        </p:txBody>
      </p:sp>
    </p:spTree>
    <p:extLst>
      <p:ext uri="{BB962C8B-B14F-4D97-AF65-F5344CB8AC3E}">
        <p14:creationId xmlns:p14="http://schemas.microsoft.com/office/powerpoint/2010/main" val="3232418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555F4C-C8EF-4991-866B-109D357F98B2}" type="datetimeFigureOut">
              <a:rPr lang="en-ZA" smtClean="0"/>
              <a:t>2018/07/03</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34DEC-93A4-4BAA-BEC4-8545448B8113}" type="slidenum">
              <a:rPr lang="en-ZA" smtClean="0"/>
              <a:t>‹#›</a:t>
            </a:fld>
            <a:endParaRPr lang="en-ZA"/>
          </a:p>
        </p:txBody>
      </p:sp>
    </p:spTree>
    <p:extLst>
      <p:ext uri="{BB962C8B-B14F-4D97-AF65-F5344CB8AC3E}">
        <p14:creationId xmlns:p14="http://schemas.microsoft.com/office/powerpoint/2010/main" val="1949034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9.jpe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https://www.bing.com/images/search?q=sap+logo&amp;id=64001976CAD8CCFAFC1C00FFBD7E49EA26F15C67&amp;FORM=IQFRBA" TargetMode="External"/><Relationship Id="rId5" Type="http://schemas.openxmlformats.org/officeDocument/2006/relationships/image" Target="../media/image8.gif"/><Relationship Id="rId10" Type="http://schemas.openxmlformats.org/officeDocument/2006/relationships/image" Target="../media/image12.jpg"/><Relationship Id="rId4" Type="http://schemas.openxmlformats.org/officeDocument/2006/relationships/image" Target="../media/image7.png"/><Relationship Id="rId9"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4" name="Picture 4" descr="\\s058pssffe001\Tender Solutions\Designs and Images\Scenes&amp;Backgrounds\Depositphotos_16371183_original.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7080" t="7080"/>
          <a:stretch/>
        </p:blipFill>
        <p:spPr bwMode="auto">
          <a:xfrm flipH="1">
            <a:off x="-1"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4767943"/>
            <a:ext cx="12192000" cy="1590906"/>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1613" y="4958388"/>
            <a:ext cx="2881423" cy="982076"/>
          </a:xfrm>
          <a:prstGeom prst="rect">
            <a:avLst/>
          </a:prstGeom>
        </p:spPr>
      </p:pic>
      <p:sp>
        <p:nvSpPr>
          <p:cNvPr id="13" name="Subtitle 2"/>
          <p:cNvSpPr txBox="1">
            <a:spLocks/>
          </p:cNvSpPr>
          <p:nvPr/>
        </p:nvSpPr>
        <p:spPr>
          <a:xfrm>
            <a:off x="838197" y="5271305"/>
            <a:ext cx="9144000" cy="6124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616075"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3600" b="0" i="0" u="none" strike="noStrike" kern="1200" cap="none" spc="0" normalizeH="0" baseline="0" noProof="0" dirty="0" smtClean="0">
                <a:ln>
                  <a:noFill/>
                </a:ln>
                <a:solidFill>
                  <a:srgbClr val="100755"/>
                </a:solidFill>
                <a:effectLst/>
                <a:uLnTx/>
                <a:uFillTx/>
                <a:latin typeface="Calibri Light"/>
                <a:ea typeface="+mn-ea"/>
                <a:cs typeface="+mn-cs"/>
              </a:rPr>
              <a:t>Rayburn Consulting Pty Ltd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4" name="Title 1"/>
          <p:cNvSpPr txBox="1">
            <a:spLocks/>
          </p:cNvSpPr>
          <p:nvPr/>
        </p:nvSpPr>
        <p:spPr>
          <a:xfrm>
            <a:off x="7791926" y="1018492"/>
            <a:ext cx="4108536" cy="23876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5400" b="1" dirty="0" smtClean="0">
                <a:solidFill>
                  <a:schemeClr val="bg1"/>
                </a:solidFill>
              </a:rPr>
              <a:t>COMPANY PROFILE</a:t>
            </a:r>
            <a:endParaRPr lang="en-ZA" sz="5400" b="1" dirty="0">
              <a:solidFill>
                <a:schemeClr val="bg1"/>
              </a:solidFill>
            </a:endParaRPr>
          </a:p>
        </p:txBody>
      </p:sp>
    </p:spTree>
    <p:extLst>
      <p:ext uri="{BB962C8B-B14F-4D97-AF65-F5344CB8AC3E}">
        <p14:creationId xmlns:p14="http://schemas.microsoft.com/office/powerpoint/2010/main" val="1591354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40000">
              <a:schemeClr val="accent1">
                <a:lumMod val="5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2649" y="177772"/>
            <a:ext cx="2001079" cy="964923"/>
          </a:xfrm>
          <a:prstGeom prst="rect">
            <a:avLst/>
          </a:prstGeom>
        </p:spPr>
      </p:pic>
      <p:sp>
        <p:nvSpPr>
          <p:cNvPr id="5" name="Rectangle 4"/>
          <p:cNvSpPr/>
          <p:nvPr/>
        </p:nvSpPr>
        <p:spPr>
          <a:xfrm>
            <a:off x="-91355" y="148782"/>
            <a:ext cx="7407965" cy="99391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6000" b="1" dirty="0">
                <a:solidFill>
                  <a:srgbClr val="002060"/>
                </a:solidFill>
              </a:rPr>
              <a:t>Consulting Services</a:t>
            </a:r>
          </a:p>
        </p:txBody>
      </p:sp>
      <p:pic>
        <p:nvPicPr>
          <p:cNvPr id="7" name="Picture 4" descr="http://000brg9.myregisteredwp.com/wp-content/uploads/sites/1621/2016/04/bann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66423"/>
            <a:ext cx="12192000" cy="394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504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40000">
              <a:schemeClr val="accent1">
                <a:lumMod val="5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2649" y="177772"/>
            <a:ext cx="2001079" cy="964923"/>
          </a:xfrm>
          <a:prstGeom prst="rect">
            <a:avLst/>
          </a:prstGeom>
        </p:spPr>
      </p:pic>
      <p:sp>
        <p:nvSpPr>
          <p:cNvPr id="5" name="Rectangle 4"/>
          <p:cNvSpPr/>
          <p:nvPr/>
        </p:nvSpPr>
        <p:spPr>
          <a:xfrm>
            <a:off x="-91355" y="148782"/>
            <a:ext cx="7407965" cy="99391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6000" b="1" dirty="0">
                <a:solidFill>
                  <a:srgbClr val="002060"/>
                </a:solidFill>
              </a:rPr>
              <a:t>Consulting Services</a:t>
            </a:r>
          </a:p>
        </p:txBody>
      </p:sp>
      <p:sp>
        <p:nvSpPr>
          <p:cNvPr id="6" name="Rectangle 5"/>
          <p:cNvSpPr/>
          <p:nvPr/>
        </p:nvSpPr>
        <p:spPr>
          <a:xfrm>
            <a:off x="353605" y="1142695"/>
            <a:ext cx="9409044" cy="6298391"/>
          </a:xfrm>
          <a:prstGeom prst="rect">
            <a:avLst/>
          </a:prstGeom>
        </p:spPr>
        <p:txBody>
          <a:bodyPr wrap="square">
            <a:spAutoFit/>
          </a:bodyPr>
          <a:lstStyle/>
          <a:p>
            <a:pPr marL="228600">
              <a:lnSpc>
                <a:spcPct val="107000"/>
              </a:lnSpc>
              <a:spcAft>
                <a:spcPts val="800"/>
              </a:spcAft>
            </a:pPr>
            <a:r>
              <a:rPr lang="en-ZA" sz="2000" b="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Rayburn Consulting has a Specialized staff compliment of professionals </a:t>
            </a:r>
          </a:p>
          <a:p>
            <a:pPr marL="228600">
              <a:lnSpc>
                <a:spcPct val="107000"/>
              </a:lnSpc>
              <a:spcAft>
                <a:spcPts val="800"/>
              </a:spcAft>
            </a:pPr>
            <a:r>
              <a:rPr lang="en-ZA" sz="2000" b="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across various Business Areas and Industries, with </a:t>
            </a:r>
            <a:r>
              <a:rPr lang="en-ZA" sz="2000" b="1"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extensive training and</a:t>
            </a:r>
          </a:p>
          <a:p>
            <a:pPr marL="228600">
              <a:lnSpc>
                <a:spcPct val="107000"/>
              </a:lnSpc>
              <a:spcAft>
                <a:spcPts val="800"/>
              </a:spcAft>
            </a:pPr>
            <a:r>
              <a:rPr lang="en-ZA" sz="2000" b="1"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implementation </a:t>
            </a:r>
            <a:r>
              <a:rPr lang="en-ZA" sz="2000" b="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experience</a:t>
            </a:r>
            <a:r>
              <a:rPr lang="en-ZA" sz="2000" b="1"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a:t>
            </a:r>
            <a:endParaRPr lang="en-ZA" b="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en-ZA" b="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We provide Consulting Services across the following areas:</a:t>
            </a:r>
          </a:p>
          <a:p>
            <a:pPr marL="514350" indent="-285750">
              <a:lnSpc>
                <a:spcPct val="107000"/>
              </a:lnSpc>
              <a:buFont typeface="Wingdings" panose="05000000000000000000" pitchFamily="2" charset="2"/>
              <a:buChar char="§"/>
            </a:pPr>
            <a:r>
              <a:rPr lang="en-ZA" b="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Enterprise Performance </a:t>
            </a:r>
            <a:r>
              <a:rPr lang="en-ZA" b="1"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Management</a:t>
            </a:r>
          </a:p>
          <a:p>
            <a:pPr marL="514350" indent="-285750">
              <a:lnSpc>
                <a:spcPct val="107000"/>
              </a:lnSpc>
              <a:buFont typeface="Wingdings" panose="05000000000000000000" pitchFamily="2" charset="2"/>
              <a:buChar char="§"/>
            </a:pPr>
            <a:r>
              <a:rPr lang="en-ZA" b="1"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Enterprise Resource Planning</a:t>
            </a:r>
          </a:p>
          <a:p>
            <a:pPr marL="514350" indent="-285750">
              <a:lnSpc>
                <a:spcPct val="107000"/>
              </a:lnSpc>
              <a:buFont typeface="Wingdings" panose="05000000000000000000" pitchFamily="2" charset="2"/>
              <a:buChar char="§"/>
            </a:pPr>
            <a:r>
              <a:rPr lang="en-ZA" b="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Business </a:t>
            </a:r>
            <a:r>
              <a:rPr lang="en-ZA" b="1"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Intelligence</a:t>
            </a:r>
            <a:endParaRPr lang="en-ZA" b="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514350" indent="-285750">
              <a:lnSpc>
                <a:spcPct val="107000"/>
              </a:lnSpc>
              <a:buFont typeface="Wingdings" panose="05000000000000000000" pitchFamily="2" charset="2"/>
              <a:buChar char="§"/>
            </a:pPr>
            <a:r>
              <a:rPr lang="en-ZA" b="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Financial </a:t>
            </a:r>
            <a:r>
              <a:rPr lang="en-ZA" b="1"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Services</a:t>
            </a:r>
            <a:endParaRPr lang="en-ZA" b="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514350" indent="-285750">
              <a:lnSpc>
                <a:spcPct val="107000"/>
              </a:lnSpc>
              <a:buFont typeface="Wingdings" panose="05000000000000000000" pitchFamily="2" charset="2"/>
              <a:buChar char="§"/>
            </a:pPr>
            <a:r>
              <a:rPr lang="en-ZA" b="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Business Process Management</a:t>
            </a:r>
          </a:p>
          <a:p>
            <a:pPr marL="514350" indent="-285750">
              <a:lnSpc>
                <a:spcPct val="107000"/>
              </a:lnSpc>
              <a:buFont typeface="Wingdings" panose="05000000000000000000" pitchFamily="2" charset="2"/>
              <a:buChar char="§"/>
            </a:pPr>
            <a:r>
              <a:rPr lang="en-ZA" b="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Business Applications</a:t>
            </a:r>
          </a:p>
          <a:p>
            <a:pPr marL="514350" indent="-285750">
              <a:lnSpc>
                <a:spcPct val="107000"/>
              </a:lnSpc>
              <a:buFont typeface="Wingdings" panose="05000000000000000000" pitchFamily="2" charset="2"/>
              <a:buChar char="§"/>
            </a:pPr>
            <a:r>
              <a:rPr lang="en-ZA" b="1"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Governance, Risk and Control</a:t>
            </a:r>
            <a:endParaRPr lang="en-ZA" b="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514350" indent="-285750">
              <a:lnSpc>
                <a:spcPct val="107000"/>
              </a:lnSpc>
              <a:buFont typeface="Wingdings" panose="05000000000000000000" pitchFamily="2" charset="2"/>
              <a:buChar char="§"/>
            </a:pPr>
            <a:r>
              <a:rPr lang="en-ZA" b="1"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Customer </a:t>
            </a:r>
            <a:r>
              <a:rPr lang="en-ZA" b="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Relationship Management</a:t>
            </a:r>
          </a:p>
          <a:p>
            <a:pPr marL="514350" indent="-285750">
              <a:lnSpc>
                <a:spcPct val="107000"/>
              </a:lnSpc>
              <a:buFont typeface="Wingdings" panose="05000000000000000000" pitchFamily="2" charset="2"/>
              <a:buChar char="§"/>
            </a:pPr>
            <a:r>
              <a:rPr lang="en-ZA" b="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Infrastructure Management</a:t>
            </a:r>
          </a:p>
          <a:p>
            <a:pPr marL="514350" indent="-285750">
              <a:lnSpc>
                <a:spcPct val="107000"/>
              </a:lnSpc>
              <a:buFont typeface="Wingdings" panose="05000000000000000000" pitchFamily="2" charset="2"/>
              <a:buChar char="§"/>
            </a:pPr>
            <a:r>
              <a:rPr lang="en-ZA" b="1"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Programme and Project </a:t>
            </a:r>
            <a:r>
              <a:rPr lang="en-ZA" b="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Management</a:t>
            </a:r>
          </a:p>
          <a:p>
            <a:pPr marL="514350" indent="-285750">
              <a:lnSpc>
                <a:spcPct val="107000"/>
              </a:lnSpc>
              <a:buFont typeface="Wingdings" panose="05000000000000000000" pitchFamily="2" charset="2"/>
              <a:buChar char="§"/>
            </a:pPr>
            <a:r>
              <a:rPr lang="en-ZA" b="1"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Software Customisation and Development</a:t>
            </a:r>
            <a:endParaRPr lang="en-ZA" b="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514350" indent="-285750">
              <a:lnSpc>
                <a:spcPct val="107000"/>
              </a:lnSpc>
              <a:buFont typeface="Wingdings" panose="05000000000000000000" pitchFamily="2" charset="2"/>
              <a:buChar char="§"/>
            </a:pPr>
            <a:r>
              <a:rPr lang="en-ZA" b="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Mobility</a:t>
            </a:r>
          </a:p>
          <a:p>
            <a:pPr marL="514350" indent="-285750">
              <a:lnSpc>
                <a:spcPct val="107000"/>
              </a:lnSpc>
              <a:buFont typeface="Wingdings" panose="05000000000000000000" pitchFamily="2" charset="2"/>
              <a:buChar char="§"/>
            </a:pPr>
            <a:r>
              <a:rPr lang="en-ZA" b="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Training</a:t>
            </a:r>
          </a:p>
          <a:p>
            <a:pPr marL="228600">
              <a:lnSpc>
                <a:spcPct val="107000"/>
              </a:lnSpc>
              <a:spcAft>
                <a:spcPts val="800"/>
              </a:spcAft>
            </a:pPr>
            <a:endParaRPr lang="en-ZA"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endParaRPr lang="en-ZA"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http://www.maldrilconsulting.co.za/images/Divers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6610" y="3551583"/>
            <a:ext cx="4447118" cy="2953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1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40000">
              <a:schemeClr val="accent1">
                <a:lumMod val="5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8910" y="254249"/>
            <a:ext cx="2001079" cy="964923"/>
          </a:xfrm>
          <a:prstGeom prst="rect">
            <a:avLst/>
          </a:prstGeom>
        </p:spPr>
      </p:pic>
      <p:sp>
        <p:nvSpPr>
          <p:cNvPr id="5" name="Rectangle 4"/>
          <p:cNvSpPr/>
          <p:nvPr/>
        </p:nvSpPr>
        <p:spPr>
          <a:xfrm>
            <a:off x="35553" y="71798"/>
            <a:ext cx="9793357" cy="99391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4800" b="1" dirty="0">
                <a:solidFill>
                  <a:srgbClr val="002060"/>
                </a:solidFill>
              </a:rPr>
              <a:t>Enterprise Performance Management</a:t>
            </a:r>
          </a:p>
        </p:txBody>
      </p:sp>
      <p:sp>
        <p:nvSpPr>
          <p:cNvPr id="6" name="Shape 37"/>
          <p:cNvSpPr txBox="1">
            <a:spLocks/>
          </p:cNvSpPr>
          <p:nvPr/>
        </p:nvSpPr>
        <p:spPr>
          <a:xfrm>
            <a:off x="229614" y="1520893"/>
            <a:ext cx="4771771" cy="672194"/>
          </a:xfrm>
          <a:prstGeom prst="rect">
            <a:avLst/>
          </a:prstGeom>
          <a:solidFill>
            <a:schemeClr val="tx2">
              <a:lumMod val="20000"/>
              <a:lumOff val="80000"/>
            </a:schemeClr>
          </a:solidFill>
          <a:ln>
            <a:solidFill>
              <a:schemeClr val="bg1"/>
            </a:solidFill>
          </a:ln>
          <a:extLst>
            <a:ext uri="{C572A759-6A51-4108-AA02-DFA0A04FC94B}">
              <ma14:wrappingTextBoxFlag xmlns="" xmlns:ma14="http://schemas.microsoft.com/office/mac/drawingml/2011/main" val="1"/>
            </a:ext>
          </a:extLst>
        </p:spPr>
        <p:style>
          <a:lnRef idx="1">
            <a:schemeClr val="accent4"/>
          </a:lnRef>
          <a:fillRef idx="2">
            <a:schemeClr val="accent4"/>
          </a:fillRef>
          <a:effectRef idx="1">
            <a:schemeClr val="accent4"/>
          </a:effectRef>
          <a:fontRef idx="minor">
            <a:schemeClr val="dk1"/>
          </a:fontRef>
        </p:style>
        <p:txBody>
          <a:bodyPr vert="horz" lIns="81007" tIns="0" rIns="0" bIns="0" numCol="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lvl="3" indent="0" algn="ctr" defTabSz="473244">
              <a:lnSpc>
                <a:spcPct val="120000"/>
              </a:lnSpc>
              <a:buClr>
                <a:schemeClr val="accent5">
                  <a:lumMod val="75000"/>
                </a:schemeClr>
              </a:buClr>
              <a:buSzPct val="75000"/>
              <a:buNone/>
              <a:defRPr sz="1800"/>
            </a:pPr>
            <a:r>
              <a:rPr lang="en-US" b="1" dirty="0">
                <a:solidFill>
                  <a:srgbClr val="002060"/>
                </a:solidFill>
              </a:rPr>
              <a:t>Enterprise Performance Management</a:t>
            </a:r>
          </a:p>
        </p:txBody>
      </p:sp>
      <p:sp>
        <p:nvSpPr>
          <p:cNvPr id="9" name="Content Placeholder 6"/>
          <p:cNvSpPr>
            <a:spLocks noGrp="1"/>
          </p:cNvSpPr>
          <p:nvPr>
            <p:ph idx="1"/>
          </p:nvPr>
        </p:nvSpPr>
        <p:spPr>
          <a:xfrm>
            <a:off x="5207665" y="2346548"/>
            <a:ext cx="3986237" cy="4054252"/>
          </a:xfrm>
          <a:prstGeom prst="rect">
            <a:avLst/>
          </a:prstGeom>
          <a:solidFill>
            <a:schemeClr val="tx2">
              <a:lumMod val="20000"/>
              <a:lumOff val="80000"/>
            </a:schemeClr>
          </a:solidFill>
          <a:ln>
            <a:solidFill>
              <a:schemeClr val="bg1"/>
            </a:solidFill>
          </a:ln>
        </p:spPr>
        <p:style>
          <a:lnRef idx="1">
            <a:schemeClr val="dk1"/>
          </a:lnRef>
          <a:fillRef idx="2">
            <a:schemeClr val="dk1"/>
          </a:fillRef>
          <a:effectRef idx="1">
            <a:schemeClr val="dk1"/>
          </a:effectRef>
          <a:fontRef idx="minor">
            <a:schemeClr val="dk1"/>
          </a:fontRef>
        </p:style>
        <p:txBody>
          <a:bodyPr>
            <a:normAutofit lnSpcReduction="10000"/>
          </a:bodyPr>
          <a:lstStyle/>
          <a:p>
            <a:pPr marL="321497" lvl="3" indent="-321497" defTabSz="473244">
              <a:lnSpc>
                <a:spcPct val="120000"/>
              </a:lnSpc>
              <a:buClr>
                <a:schemeClr val="accent5">
                  <a:lumMod val="75000"/>
                </a:schemeClr>
              </a:buClr>
              <a:buSzPct val="75000"/>
              <a:buFont typeface="Wingdings" charset="2"/>
              <a:buChar char="ü"/>
              <a:defRPr sz="1800"/>
            </a:pPr>
            <a:r>
              <a:rPr lang="en-US" b="1" dirty="0">
                <a:solidFill>
                  <a:srgbClr val="002060"/>
                </a:solidFill>
                <a:latin typeface="Calibri"/>
              </a:rPr>
              <a:t>Corporate Performance Management</a:t>
            </a:r>
          </a:p>
          <a:p>
            <a:pPr marL="321497" lvl="3" indent="-321497" defTabSz="473244">
              <a:lnSpc>
                <a:spcPct val="120000"/>
              </a:lnSpc>
              <a:buClr>
                <a:schemeClr val="accent5">
                  <a:lumMod val="75000"/>
                </a:schemeClr>
              </a:buClr>
              <a:buSzPct val="75000"/>
              <a:buFont typeface="Wingdings" charset="2"/>
              <a:buChar char="ü"/>
              <a:defRPr sz="1800"/>
            </a:pPr>
            <a:r>
              <a:rPr lang="en-US" b="1" dirty="0">
                <a:solidFill>
                  <a:srgbClr val="002060"/>
                </a:solidFill>
                <a:latin typeface="Calibri"/>
              </a:rPr>
              <a:t>Customer Management</a:t>
            </a:r>
          </a:p>
          <a:p>
            <a:pPr marL="321497" lvl="3" indent="-321497" defTabSz="473244">
              <a:lnSpc>
                <a:spcPct val="120000"/>
              </a:lnSpc>
              <a:buClr>
                <a:schemeClr val="accent5">
                  <a:lumMod val="75000"/>
                </a:schemeClr>
              </a:buClr>
              <a:buSzPct val="75000"/>
              <a:buFont typeface="Wingdings" charset="2"/>
              <a:buChar char="ü"/>
              <a:defRPr sz="1800"/>
            </a:pPr>
            <a:r>
              <a:rPr lang="en-US" b="1" dirty="0">
                <a:solidFill>
                  <a:srgbClr val="002060"/>
                </a:solidFill>
                <a:latin typeface="Calibri"/>
              </a:rPr>
              <a:t>Transportation Management</a:t>
            </a:r>
          </a:p>
          <a:p>
            <a:pPr marL="321497" lvl="3" indent="-321497" defTabSz="473244">
              <a:lnSpc>
                <a:spcPct val="120000"/>
              </a:lnSpc>
              <a:buClr>
                <a:schemeClr val="accent5">
                  <a:lumMod val="75000"/>
                </a:schemeClr>
              </a:buClr>
              <a:buSzPct val="75000"/>
              <a:buFont typeface="Wingdings" charset="2"/>
              <a:buChar char="ü"/>
              <a:defRPr sz="1800"/>
            </a:pPr>
            <a:r>
              <a:rPr lang="en-US" b="1" dirty="0">
                <a:solidFill>
                  <a:srgbClr val="002060"/>
                </a:solidFill>
                <a:latin typeface="Calibri"/>
              </a:rPr>
              <a:t>Demand &amp; Forecasting Management</a:t>
            </a:r>
          </a:p>
          <a:p>
            <a:pPr marL="321497" lvl="3" indent="-321497" defTabSz="473244">
              <a:lnSpc>
                <a:spcPct val="120000"/>
              </a:lnSpc>
              <a:buClr>
                <a:schemeClr val="accent5">
                  <a:lumMod val="75000"/>
                </a:schemeClr>
              </a:buClr>
              <a:buSzPct val="75000"/>
              <a:buFont typeface="Wingdings" charset="2"/>
              <a:buChar char="ü"/>
              <a:defRPr sz="1800"/>
            </a:pPr>
            <a:r>
              <a:rPr lang="en-US" b="1" dirty="0">
                <a:solidFill>
                  <a:srgbClr val="002060"/>
                </a:solidFill>
                <a:latin typeface="Calibri"/>
              </a:rPr>
              <a:t>Supplier Relationship Management</a:t>
            </a:r>
          </a:p>
          <a:p>
            <a:pPr marL="321497" lvl="3" indent="-321497" defTabSz="473244">
              <a:lnSpc>
                <a:spcPct val="120000"/>
              </a:lnSpc>
              <a:buClr>
                <a:schemeClr val="accent5">
                  <a:lumMod val="75000"/>
                </a:schemeClr>
              </a:buClr>
              <a:buSzPct val="75000"/>
              <a:buFont typeface="Wingdings" charset="2"/>
              <a:buChar char="ü"/>
              <a:defRPr sz="1800"/>
            </a:pPr>
            <a:r>
              <a:rPr lang="en-US" b="1" dirty="0">
                <a:solidFill>
                  <a:srgbClr val="002060"/>
                </a:solidFill>
                <a:latin typeface="Calibri"/>
              </a:rPr>
              <a:t>Product Lifecycle Management </a:t>
            </a:r>
          </a:p>
          <a:p>
            <a:pPr marL="321497" lvl="3" indent="-321497" defTabSz="473244">
              <a:lnSpc>
                <a:spcPct val="120000"/>
              </a:lnSpc>
              <a:buClr>
                <a:schemeClr val="accent5">
                  <a:lumMod val="75000"/>
                </a:schemeClr>
              </a:buClr>
              <a:buSzPct val="75000"/>
              <a:buFont typeface="Wingdings" charset="2"/>
              <a:buChar char="ü"/>
              <a:defRPr sz="1800"/>
            </a:pPr>
            <a:r>
              <a:rPr lang="en-US" b="1" dirty="0">
                <a:solidFill>
                  <a:srgbClr val="002060"/>
                </a:solidFill>
                <a:latin typeface="Calibri"/>
              </a:rPr>
              <a:t>Enterprise Resource Planning</a:t>
            </a:r>
          </a:p>
          <a:p>
            <a:pPr marL="321497" lvl="3" indent="-321497" defTabSz="473244">
              <a:lnSpc>
                <a:spcPct val="120000"/>
              </a:lnSpc>
              <a:buClr>
                <a:schemeClr val="accent5">
                  <a:lumMod val="75000"/>
                </a:schemeClr>
              </a:buClr>
              <a:buSzPct val="75000"/>
              <a:buFont typeface="Wingdings" charset="2"/>
              <a:buChar char="ü"/>
              <a:defRPr sz="1800"/>
            </a:pPr>
            <a:r>
              <a:rPr lang="en-US" b="1" dirty="0">
                <a:solidFill>
                  <a:srgbClr val="002060"/>
                </a:solidFill>
                <a:latin typeface="Calibri"/>
              </a:rPr>
              <a:t>Compliance Management</a:t>
            </a:r>
          </a:p>
          <a:p>
            <a:pPr marL="321497" lvl="3" indent="-321497" defTabSz="473244">
              <a:lnSpc>
                <a:spcPct val="120000"/>
              </a:lnSpc>
              <a:buClr>
                <a:schemeClr val="accent5">
                  <a:lumMod val="75000"/>
                </a:schemeClr>
              </a:buClr>
              <a:buSzPct val="75000"/>
              <a:buFont typeface="Wingdings" charset="2"/>
              <a:buChar char="ü"/>
              <a:defRPr sz="1800"/>
            </a:pPr>
            <a:r>
              <a:rPr lang="en-US" b="1" dirty="0">
                <a:solidFill>
                  <a:srgbClr val="002060"/>
                </a:solidFill>
                <a:latin typeface="Calibri"/>
              </a:rPr>
              <a:t>Industry  </a:t>
            </a:r>
            <a:r>
              <a:rPr lang="en-US" b="1" dirty="0" smtClean="0">
                <a:solidFill>
                  <a:srgbClr val="002060"/>
                </a:solidFill>
                <a:latin typeface="Calibri"/>
              </a:rPr>
              <a:t>Applications</a:t>
            </a:r>
            <a:endParaRPr lang="en-US" b="1" dirty="0">
              <a:solidFill>
                <a:srgbClr val="002060"/>
              </a:solidFill>
              <a:latin typeface="Calibri"/>
            </a:endParaRPr>
          </a:p>
          <a:p>
            <a:pPr marL="321497" lvl="3" indent="-321497" defTabSz="473244">
              <a:lnSpc>
                <a:spcPct val="120000"/>
              </a:lnSpc>
              <a:buClr>
                <a:schemeClr val="accent5">
                  <a:lumMod val="75000"/>
                </a:schemeClr>
              </a:buClr>
              <a:buSzPct val="75000"/>
              <a:buFont typeface="Wingdings" charset="2"/>
              <a:buChar char="ü"/>
              <a:defRPr sz="1800"/>
            </a:pPr>
            <a:r>
              <a:rPr lang="en-US" b="1" dirty="0">
                <a:solidFill>
                  <a:srgbClr val="002060"/>
                </a:solidFill>
                <a:latin typeface="Calibri"/>
              </a:rPr>
              <a:t>Technical Infrastructure</a:t>
            </a:r>
            <a:endParaRPr lang="en-US" b="1" dirty="0">
              <a:solidFill>
                <a:srgbClr val="002060"/>
              </a:solidFill>
            </a:endParaRPr>
          </a:p>
        </p:txBody>
      </p:sp>
      <p:sp>
        <p:nvSpPr>
          <p:cNvPr id="7" name="Content Placeholder 4"/>
          <p:cNvSpPr>
            <a:spLocks noGrp="1"/>
          </p:cNvSpPr>
          <p:nvPr>
            <p:ph sz="half" idx="4294967295"/>
          </p:nvPr>
        </p:nvSpPr>
        <p:spPr>
          <a:xfrm>
            <a:off x="0" y="2346325"/>
            <a:ext cx="4808538" cy="4054475"/>
          </a:xfrm>
          <a:prstGeom prst="rect">
            <a:avLst/>
          </a:prstGeom>
          <a:solidFill>
            <a:schemeClr val="tx2">
              <a:lumMod val="20000"/>
              <a:lumOff val="80000"/>
            </a:schemeClr>
          </a:solidFill>
          <a:ln>
            <a:solidFill>
              <a:schemeClr val="bg1"/>
            </a:solidFill>
          </a:ln>
        </p:spPr>
        <p:style>
          <a:lnRef idx="1">
            <a:schemeClr val="dk1"/>
          </a:lnRef>
          <a:fillRef idx="2">
            <a:schemeClr val="dk1"/>
          </a:fillRef>
          <a:effectRef idx="1">
            <a:schemeClr val="dk1"/>
          </a:effectRef>
          <a:fontRef idx="minor">
            <a:schemeClr val="dk1"/>
          </a:fontRef>
        </p:style>
        <p:txBody>
          <a:bodyPr>
            <a:normAutofit/>
          </a:bodyPr>
          <a:lstStyle/>
          <a:p>
            <a:pPr marL="321497" lvl="3" indent="-321497" defTabSz="473244">
              <a:lnSpc>
                <a:spcPct val="120000"/>
              </a:lnSpc>
              <a:buClr>
                <a:schemeClr val="accent5">
                  <a:lumMod val="75000"/>
                </a:schemeClr>
              </a:buClr>
              <a:buSzPct val="75000"/>
              <a:buFont typeface="Wingdings" charset="2"/>
              <a:buChar char="ü"/>
              <a:defRPr sz="1800"/>
            </a:pPr>
            <a:r>
              <a:rPr lang="en-US" b="1" dirty="0">
                <a:solidFill>
                  <a:srgbClr val="002060"/>
                </a:solidFill>
                <a:latin typeface="Calibri"/>
              </a:rPr>
              <a:t>Strategy Management</a:t>
            </a:r>
          </a:p>
          <a:p>
            <a:pPr marL="321497" lvl="3" indent="-321497" defTabSz="473244">
              <a:lnSpc>
                <a:spcPct val="120000"/>
              </a:lnSpc>
              <a:buClr>
                <a:schemeClr val="accent5">
                  <a:lumMod val="75000"/>
                </a:schemeClr>
              </a:buClr>
              <a:buSzPct val="75000"/>
              <a:buFont typeface="Wingdings" charset="2"/>
              <a:buChar char="ü"/>
              <a:defRPr sz="1800"/>
            </a:pPr>
            <a:r>
              <a:rPr lang="en-US" b="1" dirty="0">
                <a:solidFill>
                  <a:srgbClr val="002060"/>
                </a:solidFill>
                <a:latin typeface="Calibri"/>
              </a:rPr>
              <a:t>Profitability &amp; Cost Management</a:t>
            </a:r>
          </a:p>
          <a:p>
            <a:pPr marL="321497" lvl="3" indent="-321497" defTabSz="473244">
              <a:lnSpc>
                <a:spcPct val="120000"/>
              </a:lnSpc>
              <a:buClr>
                <a:schemeClr val="accent5">
                  <a:lumMod val="75000"/>
                </a:schemeClr>
              </a:buClr>
              <a:buSzPct val="75000"/>
              <a:buFont typeface="Wingdings" charset="2"/>
              <a:buChar char="ü"/>
              <a:defRPr sz="1800"/>
            </a:pPr>
            <a:r>
              <a:rPr lang="en-US" b="1" dirty="0">
                <a:solidFill>
                  <a:srgbClr val="002060"/>
                </a:solidFill>
                <a:latin typeface="Calibri"/>
              </a:rPr>
              <a:t>Budgeting, Planning and Consolidation</a:t>
            </a:r>
          </a:p>
          <a:p>
            <a:pPr marL="321497" lvl="3" indent="-321497" defTabSz="473244">
              <a:lnSpc>
                <a:spcPct val="120000"/>
              </a:lnSpc>
              <a:buClr>
                <a:schemeClr val="accent5">
                  <a:lumMod val="75000"/>
                </a:schemeClr>
              </a:buClr>
              <a:buSzPct val="75000"/>
              <a:buFont typeface="Wingdings" charset="2"/>
              <a:buChar char="ü"/>
              <a:defRPr sz="1800"/>
            </a:pPr>
            <a:r>
              <a:rPr lang="en-US" b="1" dirty="0">
                <a:solidFill>
                  <a:srgbClr val="002060"/>
                </a:solidFill>
                <a:latin typeface="Calibri"/>
              </a:rPr>
              <a:t>Enterprise Information Management</a:t>
            </a:r>
          </a:p>
          <a:p>
            <a:pPr marL="321497" lvl="3" indent="-321497" defTabSz="473244">
              <a:lnSpc>
                <a:spcPct val="120000"/>
              </a:lnSpc>
              <a:buClr>
                <a:schemeClr val="accent5">
                  <a:lumMod val="75000"/>
                </a:schemeClr>
              </a:buClr>
              <a:buSzPct val="75000"/>
              <a:buFont typeface="Wingdings" charset="2"/>
              <a:buChar char="ü"/>
              <a:defRPr sz="1800"/>
            </a:pPr>
            <a:r>
              <a:rPr lang="en-US" b="1" dirty="0">
                <a:solidFill>
                  <a:srgbClr val="002060"/>
                </a:solidFill>
                <a:latin typeface="Calibri"/>
              </a:rPr>
              <a:t>Business Intelligence</a:t>
            </a:r>
          </a:p>
          <a:p>
            <a:pPr marL="321497" lvl="3" indent="-321497" defTabSz="473244">
              <a:lnSpc>
                <a:spcPct val="120000"/>
              </a:lnSpc>
              <a:buClr>
                <a:schemeClr val="accent5">
                  <a:lumMod val="75000"/>
                </a:schemeClr>
              </a:buClr>
              <a:buSzPct val="75000"/>
              <a:buFont typeface="Wingdings" charset="2"/>
              <a:buChar char="ü"/>
              <a:defRPr sz="1800"/>
            </a:pPr>
            <a:r>
              <a:rPr lang="en-US" b="1" dirty="0">
                <a:solidFill>
                  <a:srgbClr val="002060"/>
                </a:solidFill>
                <a:latin typeface="Calibri"/>
              </a:rPr>
              <a:t>Integrated Reporting and Integrated Thinking</a:t>
            </a:r>
          </a:p>
          <a:p>
            <a:pPr marL="321497" lvl="3" indent="-321497" defTabSz="473244">
              <a:lnSpc>
                <a:spcPct val="120000"/>
              </a:lnSpc>
              <a:buClr>
                <a:schemeClr val="accent5">
                  <a:lumMod val="75000"/>
                </a:schemeClr>
              </a:buClr>
              <a:buSzPct val="75000"/>
              <a:buFont typeface="Wingdings" charset="2"/>
              <a:buChar char="ü"/>
              <a:defRPr sz="1800"/>
            </a:pPr>
            <a:r>
              <a:rPr lang="en-US" b="1" dirty="0">
                <a:solidFill>
                  <a:srgbClr val="002060"/>
                </a:solidFill>
                <a:latin typeface="Calibri"/>
              </a:rPr>
              <a:t>EPM training and awareness</a:t>
            </a:r>
          </a:p>
          <a:p>
            <a:pPr marL="321497" lvl="3" indent="-321497" defTabSz="473244">
              <a:lnSpc>
                <a:spcPct val="120000"/>
              </a:lnSpc>
              <a:buClr>
                <a:schemeClr val="accent5">
                  <a:lumMod val="75000"/>
                </a:schemeClr>
              </a:buClr>
              <a:buSzPct val="75000"/>
              <a:buFont typeface="Wingdings" charset="2"/>
              <a:buChar char="ü"/>
              <a:defRPr sz="1800"/>
            </a:pPr>
            <a:r>
              <a:rPr lang="en-US" b="1" dirty="0">
                <a:solidFill>
                  <a:srgbClr val="002060"/>
                </a:solidFill>
                <a:latin typeface="Calibri"/>
              </a:rPr>
              <a:t>Executive Coaching</a:t>
            </a:r>
          </a:p>
          <a:p>
            <a:endParaRPr lang="en-US" b="1" dirty="0">
              <a:solidFill>
                <a:srgbClr val="002060"/>
              </a:solidFill>
            </a:endParaRPr>
          </a:p>
        </p:txBody>
      </p:sp>
      <p:sp>
        <p:nvSpPr>
          <p:cNvPr id="8" name="Text Placeholder 5"/>
          <p:cNvSpPr txBox="1">
            <a:spLocks/>
          </p:cNvSpPr>
          <p:nvPr/>
        </p:nvSpPr>
        <p:spPr>
          <a:xfrm>
            <a:off x="5207665" y="1520893"/>
            <a:ext cx="3986237" cy="672194"/>
          </a:xfrm>
          <a:prstGeom prst="rect">
            <a:avLst/>
          </a:prstGeom>
          <a:solidFill>
            <a:schemeClr val="tx2">
              <a:lumMod val="20000"/>
              <a:lumOff val="80000"/>
            </a:schemeClr>
          </a:solidFill>
          <a:ln>
            <a:solidFill>
              <a:schemeClr val="bg1"/>
            </a:solidFill>
          </a:ln>
        </p:spPr>
        <p:style>
          <a:lnRef idx="1">
            <a:schemeClr val="accent4"/>
          </a:lnRef>
          <a:fillRef idx="2">
            <a:schemeClr val="accent4"/>
          </a:fillRef>
          <a:effectRef idx="1">
            <a:schemeClr val="accent4"/>
          </a:effectRef>
          <a:fontRef idx="minor">
            <a:schemeClr val="dk1"/>
          </a:fontRef>
        </p:style>
        <p:txBody>
          <a:bodyPr vert="horz" wrap="square" lIns="81007" tIns="0" rIns="0" bIns="0" numCol="1"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lvl="3" indent="0" algn="ctr" defTabSz="473244">
              <a:lnSpc>
                <a:spcPct val="120000"/>
              </a:lnSpc>
              <a:buClr>
                <a:schemeClr val="accent5">
                  <a:lumMod val="75000"/>
                </a:schemeClr>
              </a:buClr>
              <a:buSzPct val="75000"/>
              <a:buNone/>
              <a:defRPr sz="1800"/>
            </a:pPr>
            <a:r>
              <a:rPr lang="en-US" b="1" dirty="0">
                <a:solidFill>
                  <a:srgbClr val="002060"/>
                </a:solidFill>
              </a:rPr>
              <a:t>Solutions</a:t>
            </a:r>
          </a:p>
        </p:txBody>
      </p:sp>
      <p:pic>
        <p:nvPicPr>
          <p:cNvPr id="1026" name="Picture 2" descr="http://cdn1.hubspot.com/hub/127273/file-1686413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44" r="5361"/>
          <a:stretch/>
        </p:blipFill>
        <p:spPr bwMode="auto">
          <a:xfrm>
            <a:off x="9362650" y="3126925"/>
            <a:ext cx="2564307" cy="2493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93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40000">
              <a:schemeClr val="accent1">
                <a:lumMod val="5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4442" y="244376"/>
            <a:ext cx="1779994" cy="729728"/>
          </a:xfrm>
          <a:prstGeom prst="rect">
            <a:avLst/>
          </a:prstGeom>
        </p:spPr>
      </p:pic>
      <p:sp>
        <p:nvSpPr>
          <p:cNvPr id="5" name="Rectangle 4"/>
          <p:cNvSpPr/>
          <p:nvPr/>
        </p:nvSpPr>
        <p:spPr>
          <a:xfrm>
            <a:off x="622852" y="254249"/>
            <a:ext cx="9206058" cy="99391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4800" b="1" dirty="0">
                <a:solidFill>
                  <a:srgbClr val="002060"/>
                </a:solidFill>
              </a:rPr>
              <a:t>The three Key Elements of EPM</a:t>
            </a:r>
          </a:p>
        </p:txBody>
      </p:sp>
      <p:grpSp>
        <p:nvGrpSpPr>
          <p:cNvPr id="6" name="Group 9"/>
          <p:cNvGrpSpPr/>
          <p:nvPr/>
        </p:nvGrpSpPr>
        <p:grpSpPr>
          <a:xfrm>
            <a:off x="926532" y="1271402"/>
            <a:ext cx="10209222" cy="1770970"/>
            <a:chOff x="2071670" y="1500174"/>
            <a:chExt cx="4964940" cy="1571636"/>
          </a:xfrm>
        </p:grpSpPr>
        <p:sp>
          <p:nvSpPr>
            <p:cNvPr id="7" name="Rounded Rectangle 6"/>
            <p:cNvSpPr/>
            <p:nvPr/>
          </p:nvSpPr>
          <p:spPr>
            <a:xfrm>
              <a:off x="2071670" y="1500174"/>
              <a:ext cx="4929222" cy="15716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p:txBody>
        </p:sp>
        <p:sp>
          <p:nvSpPr>
            <p:cNvPr id="8" name="Rounded Rectangle 7"/>
            <p:cNvSpPr/>
            <p:nvPr/>
          </p:nvSpPr>
          <p:spPr>
            <a:xfrm>
              <a:off x="2643174" y="1928802"/>
              <a:ext cx="3714776" cy="42862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Effective Strategic Planning</a:t>
              </a:r>
            </a:p>
          </p:txBody>
        </p:sp>
        <p:sp>
          <p:nvSpPr>
            <p:cNvPr id="9" name="Rounded Rectangle 8"/>
            <p:cNvSpPr/>
            <p:nvPr/>
          </p:nvSpPr>
          <p:spPr>
            <a:xfrm>
              <a:off x="2214546" y="2428868"/>
              <a:ext cx="2286016" cy="57150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Integrated Business Planning</a:t>
              </a:r>
            </a:p>
          </p:txBody>
        </p:sp>
        <p:sp>
          <p:nvSpPr>
            <p:cNvPr id="10" name="Rounded Rectangle 9"/>
            <p:cNvSpPr/>
            <p:nvPr/>
          </p:nvSpPr>
          <p:spPr>
            <a:xfrm>
              <a:off x="4643438" y="2428868"/>
              <a:ext cx="2214578" cy="57150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Integrated Resourcing process</a:t>
              </a:r>
            </a:p>
          </p:txBody>
        </p:sp>
        <p:sp>
          <p:nvSpPr>
            <p:cNvPr id="11" name="TextBox 10"/>
            <p:cNvSpPr txBox="1"/>
            <p:nvPr/>
          </p:nvSpPr>
          <p:spPr>
            <a:xfrm>
              <a:off x="2143107" y="1500174"/>
              <a:ext cx="4893503" cy="327761"/>
            </a:xfrm>
            <a:prstGeom prst="rect">
              <a:avLst/>
            </a:prstGeom>
            <a:noFill/>
          </p:spPr>
          <p:txBody>
            <a:bodyPr wrap="square" rtlCol="0">
              <a:spAutoFit/>
            </a:bodyPr>
            <a:lstStyle/>
            <a:p>
              <a:r>
                <a:rPr lang="en-US" b="1" dirty="0">
                  <a:solidFill>
                    <a:srgbClr val="002060"/>
                  </a:solidFill>
                </a:rPr>
                <a:t>Aligned organisation – </a:t>
              </a:r>
              <a:r>
                <a:rPr lang="en-US" sz="1400" b="1" dirty="0">
                  <a:solidFill>
                    <a:srgbClr val="002060"/>
                  </a:solidFill>
                </a:rPr>
                <a:t>Agile strategic goal setting and flexible planning</a:t>
              </a:r>
            </a:p>
          </p:txBody>
        </p:sp>
      </p:grpSp>
      <p:grpSp>
        <p:nvGrpSpPr>
          <p:cNvPr id="12" name="Group 31"/>
          <p:cNvGrpSpPr/>
          <p:nvPr/>
        </p:nvGrpSpPr>
        <p:grpSpPr>
          <a:xfrm>
            <a:off x="880796" y="3157440"/>
            <a:ext cx="10300696" cy="2012466"/>
            <a:chOff x="571472" y="3071810"/>
            <a:chExt cx="7786742" cy="1785950"/>
          </a:xfrm>
          <a:solidFill>
            <a:schemeClr val="bg1"/>
          </a:solidFill>
        </p:grpSpPr>
        <p:sp>
          <p:nvSpPr>
            <p:cNvPr id="13" name="Rounded Rectangle 12"/>
            <p:cNvSpPr/>
            <p:nvPr/>
          </p:nvSpPr>
          <p:spPr>
            <a:xfrm>
              <a:off x="571472" y="3071810"/>
              <a:ext cx="7786742" cy="178595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p:txBody>
        </p:sp>
        <p:sp>
          <p:nvSpPr>
            <p:cNvPr id="14" name="Rounded Rectangle 13"/>
            <p:cNvSpPr/>
            <p:nvPr/>
          </p:nvSpPr>
          <p:spPr>
            <a:xfrm>
              <a:off x="823584" y="3454514"/>
              <a:ext cx="2483701" cy="637839"/>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Robust operating KPIs and reporting</a:t>
              </a:r>
            </a:p>
          </p:txBody>
        </p:sp>
        <p:sp>
          <p:nvSpPr>
            <p:cNvPr id="15" name="Rounded Rectangle 14"/>
            <p:cNvSpPr/>
            <p:nvPr/>
          </p:nvSpPr>
          <p:spPr>
            <a:xfrm>
              <a:off x="847904" y="4219920"/>
              <a:ext cx="7426786" cy="446488"/>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Data and Report Management (single version of the truth)</a:t>
              </a:r>
            </a:p>
          </p:txBody>
        </p:sp>
        <p:sp>
          <p:nvSpPr>
            <p:cNvPr id="16" name="TextBox 15"/>
            <p:cNvSpPr txBox="1"/>
            <p:nvPr/>
          </p:nvSpPr>
          <p:spPr>
            <a:xfrm>
              <a:off x="746297" y="3097260"/>
              <a:ext cx="7134810" cy="327761"/>
            </a:xfrm>
            <a:prstGeom prst="rect">
              <a:avLst/>
            </a:prstGeom>
            <a:grpFill/>
            <a:ln>
              <a:noFill/>
            </a:ln>
          </p:spPr>
          <p:txBody>
            <a:bodyPr wrap="square" rtlCol="0">
              <a:spAutoFit/>
            </a:bodyPr>
            <a:lstStyle/>
            <a:p>
              <a:r>
                <a:rPr lang="en-US" b="1" dirty="0">
                  <a:solidFill>
                    <a:srgbClr val="002060"/>
                  </a:solidFill>
                </a:rPr>
                <a:t>Informed organisation – </a:t>
              </a:r>
              <a:r>
                <a:rPr lang="en-US" sz="1400" b="1" i="1" dirty="0">
                  <a:solidFill>
                    <a:srgbClr val="002060"/>
                  </a:solidFill>
                </a:rPr>
                <a:t>information and insight to support dynamic decision making</a:t>
              </a:r>
            </a:p>
          </p:txBody>
        </p:sp>
        <p:sp>
          <p:nvSpPr>
            <p:cNvPr id="17" name="Rounded Rectangle 16"/>
            <p:cNvSpPr/>
            <p:nvPr/>
          </p:nvSpPr>
          <p:spPr>
            <a:xfrm>
              <a:off x="3374413" y="3454514"/>
              <a:ext cx="2416575" cy="637839"/>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Integrated  cost  and profitability management</a:t>
              </a:r>
            </a:p>
          </p:txBody>
        </p:sp>
        <p:sp>
          <p:nvSpPr>
            <p:cNvPr id="18" name="Rounded Rectangle 17"/>
            <p:cNvSpPr/>
            <p:nvPr/>
          </p:nvSpPr>
          <p:spPr>
            <a:xfrm>
              <a:off x="5858115" y="3454514"/>
              <a:ext cx="2416575" cy="637839"/>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Advanced Business Analytics</a:t>
              </a:r>
            </a:p>
          </p:txBody>
        </p:sp>
      </p:grpSp>
      <p:grpSp>
        <p:nvGrpSpPr>
          <p:cNvPr id="19" name="Group 29"/>
          <p:cNvGrpSpPr/>
          <p:nvPr/>
        </p:nvGrpSpPr>
        <p:grpSpPr>
          <a:xfrm>
            <a:off x="842159" y="5292896"/>
            <a:ext cx="10377969" cy="1368476"/>
            <a:chOff x="214282" y="4857760"/>
            <a:chExt cx="8786873" cy="1214446"/>
          </a:xfrm>
        </p:grpSpPr>
        <p:sp>
          <p:nvSpPr>
            <p:cNvPr id="20" name="Rounded Rectangle 19"/>
            <p:cNvSpPr/>
            <p:nvPr/>
          </p:nvSpPr>
          <p:spPr>
            <a:xfrm>
              <a:off x="214282" y="4857760"/>
              <a:ext cx="8786873" cy="12144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p:txBody>
        </p:sp>
        <p:sp>
          <p:nvSpPr>
            <p:cNvPr id="21" name="Rounded Rectangle 20"/>
            <p:cNvSpPr/>
            <p:nvPr/>
          </p:nvSpPr>
          <p:spPr>
            <a:xfrm>
              <a:off x="428596" y="5299145"/>
              <a:ext cx="1898619" cy="63783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Cascaded Objectives</a:t>
              </a:r>
            </a:p>
          </p:txBody>
        </p:sp>
        <p:sp>
          <p:nvSpPr>
            <p:cNvPr id="22" name="TextBox 21"/>
            <p:cNvSpPr txBox="1"/>
            <p:nvPr/>
          </p:nvSpPr>
          <p:spPr>
            <a:xfrm>
              <a:off x="357158" y="4929198"/>
              <a:ext cx="8501121" cy="327762"/>
            </a:xfrm>
            <a:prstGeom prst="rect">
              <a:avLst/>
            </a:prstGeom>
            <a:noFill/>
          </p:spPr>
          <p:txBody>
            <a:bodyPr wrap="square" rtlCol="0">
              <a:spAutoFit/>
            </a:bodyPr>
            <a:lstStyle/>
            <a:p>
              <a:r>
                <a:rPr lang="en-US" b="1" dirty="0">
                  <a:solidFill>
                    <a:srgbClr val="002060"/>
                  </a:solidFill>
                </a:rPr>
                <a:t>Integrated organisation – </a:t>
              </a:r>
              <a:r>
                <a:rPr lang="en-US" sz="1400" b="1" i="1" dirty="0">
                  <a:solidFill>
                    <a:srgbClr val="002060"/>
                  </a:solidFill>
                </a:rPr>
                <a:t>Accountability and process to drive achievement of goals</a:t>
              </a:r>
            </a:p>
          </p:txBody>
        </p:sp>
        <p:sp>
          <p:nvSpPr>
            <p:cNvPr id="23" name="Rounded Rectangle 22"/>
            <p:cNvSpPr/>
            <p:nvPr/>
          </p:nvSpPr>
          <p:spPr>
            <a:xfrm>
              <a:off x="2658496" y="5299145"/>
              <a:ext cx="1764600" cy="63783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Management process</a:t>
              </a:r>
            </a:p>
          </p:txBody>
        </p:sp>
        <p:sp>
          <p:nvSpPr>
            <p:cNvPr id="24" name="Rounded Rectangle 23"/>
            <p:cNvSpPr/>
            <p:nvPr/>
          </p:nvSpPr>
          <p:spPr>
            <a:xfrm>
              <a:off x="6691165" y="5299145"/>
              <a:ext cx="1985427" cy="63783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Business partnering</a:t>
              </a:r>
            </a:p>
          </p:txBody>
        </p:sp>
        <p:sp>
          <p:nvSpPr>
            <p:cNvPr id="25" name="Rounded Rectangle 24"/>
            <p:cNvSpPr/>
            <p:nvPr/>
          </p:nvSpPr>
          <p:spPr>
            <a:xfrm>
              <a:off x="4754377" y="5299145"/>
              <a:ext cx="1605507" cy="63783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Recognised </a:t>
              </a:r>
            </a:p>
            <a:p>
              <a:pPr algn="ctr"/>
              <a:r>
                <a:rPr lang="en-US" dirty="0"/>
                <a:t>Cs of X</a:t>
              </a:r>
            </a:p>
          </p:txBody>
        </p:sp>
      </p:grpSp>
    </p:spTree>
    <p:extLst>
      <p:ext uri="{BB962C8B-B14F-4D97-AF65-F5344CB8AC3E}">
        <p14:creationId xmlns:p14="http://schemas.microsoft.com/office/powerpoint/2010/main" val="258423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40000">
              <a:schemeClr val="accent1">
                <a:lumMod val="5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 Placeholder 2"/>
          <p:cNvSpPr txBox="1">
            <a:spLocks/>
          </p:cNvSpPr>
          <p:nvPr/>
        </p:nvSpPr>
        <p:spPr>
          <a:xfrm>
            <a:off x="378387" y="1133329"/>
            <a:ext cx="8010239" cy="60145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675"/>
              </a:spcBef>
              <a:spcAft>
                <a:spcPts val="675"/>
              </a:spcAft>
              <a:buFont typeface="Arial" panose="020B0604020202020204" pitchFamily="34" charset="0"/>
              <a:buNone/>
            </a:pPr>
            <a:r>
              <a:rPr lang="en-ZA" sz="1600" b="1" kern="0" dirty="0">
                <a:solidFill>
                  <a:srgbClr val="002060"/>
                </a:solidFill>
              </a:rPr>
              <a:t>Rayburn specialises in the implementation of Enterprise Performance Management (EPM) solutions with a thorough understanding of how all the EPM methodologies not only integrate but inform each other reciprocally to provide Strategic and Operational insight and simulation.</a:t>
            </a:r>
            <a:endParaRPr lang="en-US" sz="1600" b="1" kern="0" dirty="0">
              <a:solidFill>
                <a:srgbClr val="002060"/>
              </a:solidFill>
            </a:endParaRPr>
          </a:p>
          <a:p>
            <a:pPr marL="0" indent="0">
              <a:lnSpc>
                <a:spcPct val="150000"/>
              </a:lnSpc>
              <a:spcBef>
                <a:spcPts val="675"/>
              </a:spcBef>
              <a:spcAft>
                <a:spcPts val="675"/>
              </a:spcAft>
              <a:buFont typeface="Arial" panose="020B0604020202020204" pitchFamily="34" charset="0"/>
              <a:buNone/>
            </a:pPr>
            <a:r>
              <a:rPr lang="en-US" sz="1600" b="1" kern="0" dirty="0">
                <a:solidFill>
                  <a:srgbClr val="002060"/>
                </a:solidFill>
              </a:rPr>
              <a:t>EPM has been adopted as a set of methodologies and implemented most often in silo’s or in an “integrated” manner that only considers the cross-</a:t>
            </a:r>
            <a:r>
              <a:rPr lang="en-US" sz="1600" b="1" kern="0" dirty="0" err="1">
                <a:solidFill>
                  <a:srgbClr val="002060"/>
                </a:solidFill>
              </a:rPr>
              <a:t>utilisation</a:t>
            </a:r>
            <a:r>
              <a:rPr lang="en-US" sz="1600" b="1" kern="0" dirty="0">
                <a:solidFill>
                  <a:srgbClr val="002060"/>
                </a:solidFill>
              </a:rPr>
              <a:t> of metadata. EPM in its most effective form allows for the interoperability of information across these platforms to allow for the effective implementation of corporate strategy throughout the entire business – an approach that Rayburn has a thorough understanding and vast experience in.</a:t>
            </a:r>
          </a:p>
          <a:p>
            <a:pPr marL="0" indent="0">
              <a:lnSpc>
                <a:spcPct val="150000"/>
              </a:lnSpc>
              <a:spcBef>
                <a:spcPts val="675"/>
              </a:spcBef>
              <a:spcAft>
                <a:spcPts val="675"/>
              </a:spcAft>
              <a:buFont typeface="Arial" panose="020B0604020202020204" pitchFamily="34" charset="0"/>
              <a:buNone/>
            </a:pPr>
            <a:r>
              <a:rPr lang="en-US" sz="1600" b="1" kern="0" dirty="0">
                <a:solidFill>
                  <a:srgbClr val="002060"/>
                </a:solidFill>
              </a:rPr>
              <a:t>“Rayburn leverages the various methodologies, applications and best practices within EPM to provide a complete range of industry leading advisory and consulting services”</a:t>
            </a:r>
          </a:p>
          <a:p>
            <a:pPr marL="0" indent="0">
              <a:lnSpc>
                <a:spcPct val="150000"/>
              </a:lnSpc>
              <a:spcBef>
                <a:spcPts val="675"/>
              </a:spcBef>
              <a:spcAft>
                <a:spcPts val="675"/>
              </a:spcAft>
              <a:buFont typeface="Arial" panose="020B0604020202020204" pitchFamily="34" charset="0"/>
              <a:buNone/>
            </a:pPr>
            <a:r>
              <a:rPr lang="en-US" sz="1600" b="1" kern="0" dirty="0">
                <a:solidFill>
                  <a:srgbClr val="002060"/>
                </a:solidFill>
              </a:rPr>
              <a:t>Our advantage over typical advisory and consulting services is that we first and foremost adopt a strong integrated business methodology approach, and accompany this with leading technical expertise to accurately enable technology to support the business design.</a:t>
            </a:r>
          </a:p>
          <a:p>
            <a:pPr marL="0" indent="0">
              <a:lnSpc>
                <a:spcPct val="150000"/>
              </a:lnSpc>
              <a:spcBef>
                <a:spcPts val="675"/>
              </a:spcBef>
              <a:spcAft>
                <a:spcPts val="675"/>
              </a:spcAft>
              <a:buFont typeface="Arial" panose="020B0604020202020204" pitchFamily="34" charset="0"/>
              <a:buNone/>
            </a:pPr>
            <a:endParaRPr lang="en-US" sz="1050" b="1" dirty="0">
              <a:solidFill>
                <a:srgbClr val="00206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8910" y="254249"/>
            <a:ext cx="2001079" cy="964923"/>
          </a:xfrm>
          <a:prstGeom prst="rect">
            <a:avLst/>
          </a:prstGeom>
        </p:spPr>
      </p:pic>
      <p:sp>
        <p:nvSpPr>
          <p:cNvPr id="6" name="Rectangle 5"/>
          <p:cNvSpPr/>
          <p:nvPr/>
        </p:nvSpPr>
        <p:spPr>
          <a:xfrm>
            <a:off x="35553" y="139416"/>
            <a:ext cx="9793357" cy="99391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4800" b="1" dirty="0">
                <a:solidFill>
                  <a:srgbClr val="002060"/>
                </a:solidFill>
              </a:rPr>
              <a:t>Enterprise Performance Management</a:t>
            </a:r>
          </a:p>
        </p:txBody>
      </p:sp>
      <p:pic>
        <p:nvPicPr>
          <p:cNvPr id="2050" name="Picture 2" descr="http://www.hrmonline.ca/files/image/perfo-manag-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5934" y="2959533"/>
            <a:ext cx="3415961" cy="2362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027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40000">
              <a:schemeClr val="accent1">
                <a:lumMod val="5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2649" y="177772"/>
            <a:ext cx="2001079" cy="964923"/>
          </a:xfrm>
          <a:prstGeom prst="rect">
            <a:avLst/>
          </a:prstGeom>
        </p:spPr>
      </p:pic>
      <p:sp>
        <p:nvSpPr>
          <p:cNvPr id="5" name="Rectangle 4"/>
          <p:cNvSpPr/>
          <p:nvPr/>
        </p:nvSpPr>
        <p:spPr>
          <a:xfrm>
            <a:off x="-91355" y="148782"/>
            <a:ext cx="7407965" cy="99391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6000" b="1" dirty="0">
                <a:solidFill>
                  <a:srgbClr val="002060"/>
                </a:solidFill>
              </a:rPr>
              <a:t>Business Intelligence</a:t>
            </a:r>
          </a:p>
        </p:txBody>
      </p:sp>
      <p:pic>
        <p:nvPicPr>
          <p:cNvPr id="4098" name="Picture 2" descr="http://www.coredigitalworks.com/wp-content/uploads/2014/03/Business-Intelligen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5043" y="4230955"/>
            <a:ext cx="4012111" cy="22554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7809" y="1142695"/>
            <a:ext cx="11158330" cy="3139321"/>
          </a:xfrm>
          <a:prstGeom prst="rect">
            <a:avLst/>
          </a:prstGeom>
        </p:spPr>
        <p:txBody>
          <a:bodyPr wrap="square">
            <a:spAutoFit/>
          </a:bodyPr>
          <a:lstStyle/>
          <a:p>
            <a:pPr fontAlgn="base"/>
            <a:r>
              <a:rPr lang="en-US" b="1" dirty="0">
                <a:solidFill>
                  <a:srgbClr val="002060"/>
                </a:solidFill>
                <a:latin typeface="Helvetica Neue"/>
              </a:rPr>
              <a:t>Rayburn Consulting offers a portfolio of various Business Intelligence products and solutions, providing critical intelligence to decision makers and influencers within several industries.</a:t>
            </a:r>
          </a:p>
          <a:p>
            <a:pPr fontAlgn="base"/>
            <a:endParaRPr lang="en-US" b="1" dirty="0">
              <a:solidFill>
                <a:srgbClr val="002060"/>
              </a:solidFill>
              <a:latin typeface="Helvetica Neue"/>
            </a:endParaRPr>
          </a:p>
          <a:p>
            <a:pPr fontAlgn="base"/>
            <a:r>
              <a:rPr lang="en-US" b="1" dirty="0">
                <a:solidFill>
                  <a:srgbClr val="002060"/>
                </a:solidFill>
                <a:latin typeface="Helvetica Neue"/>
              </a:rPr>
              <a:t>We provide predictive and actionable intelligence that enables strategic and operational decision making and can be a game-changer for a business.</a:t>
            </a:r>
          </a:p>
          <a:p>
            <a:pPr fontAlgn="base"/>
            <a:endParaRPr lang="en-US" b="1" dirty="0">
              <a:solidFill>
                <a:srgbClr val="002060"/>
              </a:solidFill>
              <a:latin typeface="Helvetica Neue"/>
            </a:endParaRPr>
          </a:p>
          <a:p>
            <a:pPr fontAlgn="base"/>
            <a:r>
              <a:rPr lang="en-US" b="1" dirty="0">
                <a:solidFill>
                  <a:srgbClr val="002060"/>
                </a:solidFill>
                <a:latin typeface="SanchezLight"/>
              </a:rPr>
              <a:t>Our Business Intelligence Solutions</a:t>
            </a:r>
          </a:p>
          <a:p>
            <a:pPr fontAlgn="base"/>
            <a:r>
              <a:rPr lang="en-US" b="1" dirty="0">
                <a:solidFill>
                  <a:srgbClr val="002060"/>
                </a:solidFill>
                <a:latin typeface="Helvetica Neue"/>
              </a:rPr>
              <a:t>Our aim is to empower you with industry intelligence that will enable you to make smarter commercial decisions faster for accelerated growth.</a:t>
            </a:r>
          </a:p>
          <a:p>
            <a:pPr fontAlgn="base"/>
            <a:r>
              <a:rPr lang="en-US" b="1" dirty="0">
                <a:solidFill>
                  <a:srgbClr val="002060"/>
                </a:solidFill>
                <a:latin typeface="SanchezLight"/>
              </a:rPr>
              <a:t>Products and services:</a:t>
            </a:r>
          </a:p>
          <a:p>
            <a:pPr fontAlgn="base"/>
            <a:endParaRPr lang="en-US" b="1" dirty="0">
              <a:solidFill>
                <a:srgbClr val="002060"/>
              </a:solidFill>
              <a:latin typeface="SanchezLight"/>
            </a:endParaRPr>
          </a:p>
        </p:txBody>
      </p:sp>
      <p:sp>
        <p:nvSpPr>
          <p:cNvPr id="3" name="Rectangle 2"/>
          <p:cNvSpPr/>
          <p:nvPr/>
        </p:nvSpPr>
        <p:spPr>
          <a:xfrm>
            <a:off x="2700453" y="4356658"/>
            <a:ext cx="2494400" cy="1838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b="1" dirty="0">
                <a:solidFill>
                  <a:srgbClr val="002060"/>
                </a:solidFill>
                <a:latin typeface="SanchezSemibold"/>
              </a:rPr>
              <a:t>2. Intelligence</a:t>
            </a:r>
            <a:br>
              <a:rPr lang="en-US" b="1" dirty="0">
                <a:solidFill>
                  <a:srgbClr val="002060"/>
                </a:solidFill>
                <a:latin typeface="SanchezSemibold"/>
              </a:rPr>
            </a:br>
            <a:r>
              <a:rPr lang="en-US" b="1" dirty="0">
                <a:solidFill>
                  <a:srgbClr val="002060"/>
                </a:solidFill>
                <a:latin typeface="SanchezSemibold"/>
              </a:rPr>
              <a:t>Real-time data</a:t>
            </a:r>
            <a:br>
              <a:rPr lang="en-US" b="1" dirty="0">
                <a:solidFill>
                  <a:srgbClr val="002060"/>
                </a:solidFill>
                <a:latin typeface="SanchezSemibold"/>
              </a:rPr>
            </a:br>
            <a:r>
              <a:rPr lang="en-US" b="1" dirty="0">
                <a:solidFill>
                  <a:srgbClr val="002060"/>
                </a:solidFill>
                <a:latin typeface="SanchezSemibold"/>
              </a:rPr>
              <a:t>Predictive analysis</a:t>
            </a:r>
            <a:br>
              <a:rPr lang="en-US" b="1" dirty="0">
                <a:solidFill>
                  <a:srgbClr val="002060"/>
                </a:solidFill>
                <a:latin typeface="SanchezSemibold"/>
              </a:rPr>
            </a:br>
            <a:r>
              <a:rPr lang="en-US" b="1" dirty="0">
                <a:solidFill>
                  <a:srgbClr val="002060"/>
                </a:solidFill>
                <a:latin typeface="SanchezSemibold"/>
              </a:rPr>
              <a:t>Deep data pools</a:t>
            </a:r>
            <a:br>
              <a:rPr lang="en-US" b="1" dirty="0">
                <a:solidFill>
                  <a:srgbClr val="002060"/>
                </a:solidFill>
                <a:latin typeface="SanchezSemibold"/>
              </a:rPr>
            </a:br>
            <a:r>
              <a:rPr lang="en-US" b="1" dirty="0">
                <a:solidFill>
                  <a:srgbClr val="002060"/>
                </a:solidFill>
                <a:latin typeface="SanchezSemibold"/>
              </a:rPr>
              <a:t>Client-dedicated support</a:t>
            </a:r>
            <a:endParaRPr lang="en-US" b="1" dirty="0">
              <a:solidFill>
                <a:srgbClr val="002060"/>
              </a:solidFill>
              <a:latin typeface="Helvetica Neue"/>
            </a:endParaRPr>
          </a:p>
        </p:txBody>
      </p:sp>
      <p:sp>
        <p:nvSpPr>
          <p:cNvPr id="7" name="Rectangle 6"/>
          <p:cNvSpPr/>
          <p:nvPr/>
        </p:nvSpPr>
        <p:spPr>
          <a:xfrm>
            <a:off x="361305" y="4356657"/>
            <a:ext cx="2222869" cy="1838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b="1" dirty="0">
                <a:solidFill>
                  <a:srgbClr val="002060"/>
                </a:solidFill>
                <a:latin typeface="SanchezSemibold"/>
              </a:rPr>
              <a:t>1. Insight		</a:t>
            </a:r>
            <a:br>
              <a:rPr lang="en-US" b="1" dirty="0">
                <a:solidFill>
                  <a:srgbClr val="002060"/>
                </a:solidFill>
                <a:latin typeface="SanchezSemibold"/>
              </a:rPr>
            </a:br>
            <a:r>
              <a:rPr lang="en-US" b="1" dirty="0">
                <a:solidFill>
                  <a:srgbClr val="002060"/>
                </a:solidFill>
                <a:latin typeface="SanchezSemibold"/>
              </a:rPr>
              <a:t>Real-time news</a:t>
            </a:r>
            <a:r>
              <a:rPr lang="en-US" b="1" dirty="0">
                <a:solidFill>
                  <a:srgbClr val="002060"/>
                </a:solidFill>
                <a:latin typeface="Helvetica Neue"/>
              </a:rPr>
              <a:t> </a:t>
            </a:r>
            <a:br>
              <a:rPr lang="en-US" b="1" dirty="0">
                <a:solidFill>
                  <a:srgbClr val="002060"/>
                </a:solidFill>
                <a:latin typeface="Helvetica Neue"/>
              </a:rPr>
            </a:br>
            <a:r>
              <a:rPr lang="en-US" b="1" dirty="0">
                <a:solidFill>
                  <a:srgbClr val="002060"/>
                </a:solidFill>
                <a:latin typeface="SanchezSemibold"/>
              </a:rPr>
              <a:t>Trends</a:t>
            </a:r>
            <a:br>
              <a:rPr lang="en-US" b="1" dirty="0">
                <a:solidFill>
                  <a:srgbClr val="002060"/>
                </a:solidFill>
                <a:latin typeface="SanchezSemibold"/>
              </a:rPr>
            </a:br>
            <a:r>
              <a:rPr lang="en-US" b="1" dirty="0">
                <a:solidFill>
                  <a:srgbClr val="002060"/>
                </a:solidFill>
                <a:latin typeface="SanchezSemibold"/>
              </a:rPr>
              <a:t>Market analysis </a:t>
            </a:r>
            <a:br>
              <a:rPr lang="en-US" b="1" dirty="0">
                <a:solidFill>
                  <a:srgbClr val="002060"/>
                </a:solidFill>
                <a:latin typeface="SanchezSemibold"/>
              </a:rPr>
            </a:br>
            <a:r>
              <a:rPr lang="en-US" b="1" dirty="0">
                <a:solidFill>
                  <a:srgbClr val="002060"/>
                </a:solidFill>
                <a:latin typeface="SanchezSemibold"/>
              </a:rPr>
              <a:t>Special reports</a:t>
            </a:r>
            <a:endParaRPr lang="en-US" b="1" dirty="0">
              <a:solidFill>
                <a:srgbClr val="002060"/>
              </a:solidFill>
              <a:latin typeface="Helvetica Neue"/>
            </a:endParaRPr>
          </a:p>
        </p:txBody>
      </p:sp>
      <p:sp>
        <p:nvSpPr>
          <p:cNvPr id="8" name="Rectangle 7"/>
          <p:cNvSpPr/>
          <p:nvPr/>
        </p:nvSpPr>
        <p:spPr>
          <a:xfrm>
            <a:off x="5311132" y="4356658"/>
            <a:ext cx="2428138" cy="1838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b="1" dirty="0">
                <a:solidFill>
                  <a:srgbClr val="002060"/>
                </a:solidFill>
                <a:latin typeface="SanchezSemibold"/>
              </a:rPr>
              <a:t>3. Bespoke Solutions</a:t>
            </a:r>
            <a:br>
              <a:rPr lang="en-US" b="1" dirty="0">
                <a:solidFill>
                  <a:srgbClr val="002060"/>
                </a:solidFill>
                <a:latin typeface="SanchezSemibold"/>
              </a:rPr>
            </a:br>
            <a:r>
              <a:rPr lang="en-US" b="1" dirty="0">
                <a:solidFill>
                  <a:srgbClr val="002060"/>
                </a:solidFill>
                <a:latin typeface="SanchezSemibold"/>
              </a:rPr>
              <a:t>Consultancy</a:t>
            </a:r>
            <a:br>
              <a:rPr lang="en-US" b="1" dirty="0">
                <a:solidFill>
                  <a:srgbClr val="002060"/>
                </a:solidFill>
                <a:latin typeface="SanchezSemibold"/>
              </a:rPr>
            </a:br>
            <a:r>
              <a:rPr lang="en-US" b="1" dirty="0">
                <a:solidFill>
                  <a:srgbClr val="002060"/>
                </a:solidFill>
                <a:latin typeface="SanchezSemibold"/>
              </a:rPr>
              <a:t>Advertising</a:t>
            </a:r>
            <a:br>
              <a:rPr lang="en-US" b="1" dirty="0">
                <a:solidFill>
                  <a:srgbClr val="002060"/>
                </a:solidFill>
                <a:latin typeface="SanchezSemibold"/>
              </a:rPr>
            </a:br>
            <a:r>
              <a:rPr lang="en-US" b="1" dirty="0">
                <a:solidFill>
                  <a:srgbClr val="002060"/>
                </a:solidFill>
                <a:latin typeface="SanchezSemibold"/>
              </a:rPr>
              <a:t>Events</a:t>
            </a:r>
            <a:br>
              <a:rPr lang="en-US" b="1" dirty="0">
                <a:solidFill>
                  <a:srgbClr val="002060"/>
                </a:solidFill>
                <a:latin typeface="SanchezSemibold"/>
              </a:rPr>
            </a:br>
            <a:r>
              <a:rPr lang="en-US" b="1" dirty="0">
                <a:solidFill>
                  <a:srgbClr val="002060"/>
                </a:solidFill>
                <a:latin typeface="SanchezSemibold"/>
              </a:rPr>
              <a:t>Bespoke reports</a:t>
            </a:r>
            <a:endParaRPr lang="en-US" b="1" dirty="0">
              <a:solidFill>
                <a:srgbClr val="002060"/>
              </a:solidFill>
              <a:latin typeface="Helvetica Neue"/>
            </a:endParaRPr>
          </a:p>
        </p:txBody>
      </p:sp>
    </p:spTree>
    <p:extLst>
      <p:ext uri="{BB962C8B-B14F-4D97-AF65-F5344CB8AC3E}">
        <p14:creationId xmlns:p14="http://schemas.microsoft.com/office/powerpoint/2010/main" val="3273226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40000">
              <a:schemeClr val="accent1">
                <a:lumMod val="5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4441" y="177772"/>
            <a:ext cx="2001079" cy="964923"/>
          </a:xfrm>
          <a:prstGeom prst="rect">
            <a:avLst/>
          </a:prstGeom>
        </p:spPr>
      </p:pic>
      <p:sp>
        <p:nvSpPr>
          <p:cNvPr id="5" name="Rectangle 4"/>
          <p:cNvSpPr/>
          <p:nvPr/>
        </p:nvSpPr>
        <p:spPr>
          <a:xfrm>
            <a:off x="106016" y="148782"/>
            <a:ext cx="9762649" cy="99391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5400" b="1" dirty="0">
                <a:solidFill>
                  <a:srgbClr val="002060"/>
                </a:solidFill>
              </a:rPr>
              <a:t>Business Process Management</a:t>
            </a:r>
          </a:p>
        </p:txBody>
      </p:sp>
      <p:pic>
        <p:nvPicPr>
          <p:cNvPr id="7" name="Picture 2" descr="http://potrendi.ru/wp-content/uploads/2014/05/0004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71" y="3538330"/>
            <a:ext cx="4447118" cy="29531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8540" y="1142695"/>
            <a:ext cx="11582400" cy="5503301"/>
          </a:xfrm>
          <a:prstGeom prst="rect">
            <a:avLst/>
          </a:prstGeom>
        </p:spPr>
        <p:txBody>
          <a:bodyPr wrap="square">
            <a:spAutoFit/>
          </a:bodyPr>
          <a:lstStyle/>
          <a:p>
            <a:pPr>
              <a:lnSpc>
                <a:spcPct val="107000"/>
              </a:lnSpc>
              <a:spcAft>
                <a:spcPts val="800"/>
              </a:spcAft>
            </a:pPr>
            <a:r>
              <a:rPr lang="en-ZA" sz="1500" b="1" dirty="0">
                <a:solidFill>
                  <a:srgbClr val="002060"/>
                </a:solidFill>
                <a:ea typeface="Times New Roman" panose="02020603050405020304" pitchFamily="18" charset="0"/>
                <a:cs typeface="Times New Roman" panose="02020603050405020304" pitchFamily="18" charset="0"/>
              </a:rPr>
              <a:t>We focus on improving corporate performance by managing and optimising a company's business processes.</a:t>
            </a:r>
            <a:endParaRPr lang="en-ZA" sz="1500" b="1" dirty="0">
              <a:solidFill>
                <a:srgbClr val="002060"/>
              </a:solidFill>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ZA" sz="1500" b="1" dirty="0">
                <a:solidFill>
                  <a:srgbClr val="002060"/>
                </a:solidFill>
                <a:ea typeface="Times New Roman" panose="02020603050405020304" pitchFamily="18" charset="0"/>
                <a:cs typeface="Times New Roman" panose="02020603050405020304" pitchFamily="18" charset="0"/>
              </a:rPr>
              <a:t>We ensure that company’s become more efficient, more effective and more capable of </a:t>
            </a:r>
            <a:r>
              <a:rPr lang="en-ZA" sz="1500" b="1" dirty="0">
                <a:solidFill>
                  <a:srgbClr val="002060"/>
                </a:solidFill>
              </a:rPr>
              <a:t>adapting to an ever-changing environment.</a:t>
            </a:r>
            <a:endParaRPr lang="en-ZA" sz="1500" b="1" dirty="0">
              <a:solidFill>
                <a:srgbClr val="002060"/>
              </a:solidFill>
              <a:ea typeface="Times New Roman" panose="02020603050405020304" pitchFamily="18" charset="0"/>
              <a:cs typeface="Times New Roman" panose="02020603050405020304" pitchFamily="18" charset="0"/>
            </a:endParaRPr>
          </a:p>
          <a:p>
            <a:pPr>
              <a:lnSpc>
                <a:spcPct val="107000"/>
              </a:lnSpc>
              <a:spcBef>
                <a:spcPts val="600"/>
              </a:spcBef>
              <a:spcAft>
                <a:spcPts val="600"/>
              </a:spcAft>
            </a:pPr>
            <a:r>
              <a:rPr lang="en-ZA" sz="1500" b="1" dirty="0">
                <a:solidFill>
                  <a:srgbClr val="002060"/>
                </a:solidFill>
                <a:ea typeface="Times New Roman" panose="02020603050405020304" pitchFamily="18" charset="0"/>
                <a:cs typeface="Times New Roman" panose="02020603050405020304" pitchFamily="18" charset="0"/>
              </a:rPr>
              <a:t>Our objective is to ensure that we provide our clients with value-added products and services.</a:t>
            </a:r>
            <a:endParaRPr lang="en-ZA" sz="1500" b="1" dirty="0">
              <a:solidFill>
                <a:srgbClr val="002060"/>
              </a:solidFill>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ZA" sz="1500" b="1" dirty="0">
                <a:solidFill>
                  <a:srgbClr val="002060"/>
                </a:solidFill>
                <a:ea typeface="Times New Roman" panose="02020603050405020304" pitchFamily="18" charset="0"/>
                <a:cs typeface="Times New Roman" panose="02020603050405020304" pitchFamily="18" charset="0"/>
              </a:rPr>
              <a:t>In our approach we make use of various Business Process Improvement Methodologies such as Business Process Mapping, Six Sigma (DMAIC), Lean Sigma and other tools.</a:t>
            </a:r>
            <a:endParaRPr lang="en-ZA" sz="1500" b="1" dirty="0">
              <a:solidFill>
                <a:srgbClr val="002060"/>
              </a:solidFill>
              <a:ea typeface="Calibri" panose="020F0502020204030204" pitchFamily="34" charset="0"/>
              <a:cs typeface="Times New Roman" panose="02020603050405020304" pitchFamily="18" charset="0"/>
            </a:endParaRPr>
          </a:p>
          <a:p>
            <a:pPr>
              <a:lnSpc>
                <a:spcPct val="107000"/>
              </a:lnSpc>
              <a:spcAft>
                <a:spcPts val="120"/>
              </a:spcAft>
            </a:pPr>
            <a:r>
              <a:rPr lang="en-ZA" sz="1500" b="1" dirty="0">
                <a:solidFill>
                  <a:srgbClr val="002060"/>
                </a:solidFill>
                <a:ea typeface="Times New Roman" panose="02020603050405020304" pitchFamily="18" charset="0"/>
                <a:cs typeface="Times New Roman" panose="02020603050405020304" pitchFamily="18" charset="0"/>
              </a:rPr>
              <a:t>Our Business Process Management involves a combination of </a:t>
            </a:r>
            <a:r>
              <a:rPr lang="en-ZA" sz="1500" b="1" dirty="0" err="1">
                <a:solidFill>
                  <a:srgbClr val="002060"/>
                </a:solidFill>
                <a:ea typeface="Times New Roman" panose="02020603050405020304" pitchFamily="18" charset="0"/>
                <a:cs typeface="Times New Roman" panose="02020603050405020304" pitchFamily="18" charset="0"/>
              </a:rPr>
              <a:t>modeling</a:t>
            </a:r>
            <a:r>
              <a:rPr lang="en-ZA" sz="1500" b="1" dirty="0">
                <a:solidFill>
                  <a:srgbClr val="002060"/>
                </a:solidFill>
                <a:ea typeface="Times New Roman" panose="02020603050405020304" pitchFamily="18" charset="0"/>
                <a:cs typeface="Times New Roman" panose="02020603050405020304" pitchFamily="18" charset="0"/>
              </a:rPr>
              <a:t>, automation, execution, control, measurement and optimization of business activity flows, in support of enterprise goals, spanning systems, employees, </a:t>
            </a:r>
          </a:p>
          <a:p>
            <a:pPr>
              <a:lnSpc>
                <a:spcPct val="107000"/>
              </a:lnSpc>
              <a:spcAft>
                <a:spcPts val="120"/>
              </a:spcAft>
            </a:pPr>
            <a:r>
              <a:rPr lang="en-ZA" sz="1500" b="1" dirty="0">
                <a:solidFill>
                  <a:srgbClr val="002060"/>
                </a:solidFill>
                <a:ea typeface="Times New Roman" panose="02020603050405020304" pitchFamily="18" charset="0"/>
                <a:cs typeface="Times New Roman" panose="02020603050405020304" pitchFamily="18" charset="0"/>
              </a:rPr>
              <a:t>customers and partners within and beyond the enterprise boundaries.</a:t>
            </a:r>
            <a:endParaRPr lang="en-ZA" sz="1500" b="1" dirty="0">
              <a:solidFill>
                <a:srgbClr val="002060"/>
              </a:solidFill>
              <a:ea typeface="Calibri" panose="020F0502020204030204" pitchFamily="34" charset="0"/>
              <a:cs typeface="Times New Roman" panose="02020603050405020304" pitchFamily="18" charset="0"/>
            </a:endParaRPr>
          </a:p>
          <a:p>
            <a:pPr>
              <a:lnSpc>
                <a:spcPct val="107000"/>
              </a:lnSpc>
              <a:spcAft>
                <a:spcPts val="120"/>
              </a:spcAft>
            </a:pPr>
            <a:r>
              <a:rPr lang="en-ZA" sz="1500" b="1" dirty="0">
                <a:solidFill>
                  <a:srgbClr val="002060"/>
                </a:solidFill>
                <a:ea typeface="Times New Roman" panose="02020603050405020304" pitchFamily="18" charset="0"/>
                <a:cs typeface="Times New Roman" panose="02020603050405020304" pitchFamily="18" charset="0"/>
              </a:rPr>
              <a:t> </a:t>
            </a:r>
            <a:endParaRPr lang="en-ZA" sz="1500" b="1" dirty="0">
              <a:solidFill>
                <a:srgbClr val="002060"/>
              </a:solidFill>
              <a:ea typeface="Calibri" panose="020F0502020204030204" pitchFamily="34" charset="0"/>
              <a:cs typeface="Times New Roman" panose="02020603050405020304" pitchFamily="18" charset="0"/>
            </a:endParaRPr>
          </a:p>
          <a:p>
            <a:pPr>
              <a:lnSpc>
                <a:spcPct val="107000"/>
              </a:lnSpc>
              <a:spcAft>
                <a:spcPts val="120"/>
              </a:spcAft>
            </a:pPr>
            <a:r>
              <a:rPr lang="en-ZA" sz="1500" b="1" dirty="0">
                <a:solidFill>
                  <a:srgbClr val="002060"/>
                </a:solidFill>
                <a:ea typeface="Times New Roman" panose="02020603050405020304" pitchFamily="18" charset="0"/>
                <a:cs typeface="Times New Roman" panose="02020603050405020304" pitchFamily="18" charset="0"/>
              </a:rPr>
              <a:t>We employ a disciplined approach in assisting clients to identify, design, execute, </a:t>
            </a:r>
          </a:p>
          <a:p>
            <a:pPr>
              <a:lnSpc>
                <a:spcPct val="107000"/>
              </a:lnSpc>
              <a:spcAft>
                <a:spcPts val="120"/>
              </a:spcAft>
            </a:pPr>
            <a:r>
              <a:rPr lang="en-ZA" sz="1500" b="1" dirty="0">
                <a:solidFill>
                  <a:srgbClr val="002060"/>
                </a:solidFill>
                <a:ea typeface="Times New Roman" panose="02020603050405020304" pitchFamily="18" charset="0"/>
                <a:cs typeface="Times New Roman" panose="02020603050405020304" pitchFamily="18" charset="0"/>
              </a:rPr>
              <a:t>document, measure, monitor, and control both automated and non-automated business </a:t>
            </a:r>
          </a:p>
          <a:p>
            <a:pPr>
              <a:lnSpc>
                <a:spcPct val="107000"/>
              </a:lnSpc>
              <a:spcAft>
                <a:spcPts val="120"/>
              </a:spcAft>
            </a:pPr>
            <a:r>
              <a:rPr lang="en-ZA" sz="1500" b="1" dirty="0">
                <a:solidFill>
                  <a:srgbClr val="002060"/>
                </a:solidFill>
                <a:ea typeface="Times New Roman" panose="02020603050405020304" pitchFamily="18" charset="0"/>
                <a:cs typeface="Times New Roman" panose="02020603050405020304" pitchFamily="18" charset="0"/>
              </a:rPr>
              <a:t>processes to achieve consistent, targeted results aligned with an organization’s </a:t>
            </a:r>
          </a:p>
          <a:p>
            <a:pPr>
              <a:lnSpc>
                <a:spcPct val="107000"/>
              </a:lnSpc>
              <a:spcAft>
                <a:spcPts val="120"/>
              </a:spcAft>
            </a:pPr>
            <a:r>
              <a:rPr lang="en-ZA" sz="1500" b="1" dirty="0">
                <a:solidFill>
                  <a:srgbClr val="002060"/>
                </a:solidFill>
                <a:ea typeface="Times New Roman" panose="02020603050405020304" pitchFamily="18" charset="0"/>
                <a:cs typeface="Times New Roman" panose="02020603050405020304" pitchFamily="18" charset="0"/>
              </a:rPr>
              <a:t>strategic goals.</a:t>
            </a:r>
          </a:p>
          <a:p>
            <a:pPr>
              <a:lnSpc>
                <a:spcPct val="107000"/>
              </a:lnSpc>
              <a:spcAft>
                <a:spcPts val="120"/>
              </a:spcAft>
            </a:pPr>
            <a:r>
              <a:rPr lang="en-ZA" sz="1500" b="1" dirty="0">
                <a:solidFill>
                  <a:srgbClr val="002060"/>
                </a:solidFill>
                <a:ea typeface="Times New Roman" panose="02020603050405020304" pitchFamily="18" charset="0"/>
                <a:cs typeface="Times New Roman" panose="02020603050405020304" pitchFamily="18" charset="0"/>
              </a:rPr>
              <a:t> </a:t>
            </a:r>
          </a:p>
          <a:p>
            <a:pPr>
              <a:lnSpc>
                <a:spcPct val="107000"/>
              </a:lnSpc>
              <a:spcAft>
                <a:spcPts val="120"/>
              </a:spcAft>
            </a:pPr>
            <a:r>
              <a:rPr lang="en-ZA" sz="1500" b="1" dirty="0">
                <a:solidFill>
                  <a:srgbClr val="002060"/>
                </a:solidFill>
                <a:ea typeface="Times New Roman" panose="02020603050405020304" pitchFamily="18" charset="0"/>
                <a:cs typeface="Times New Roman" panose="02020603050405020304" pitchFamily="18" charset="0"/>
              </a:rPr>
              <a:t>Rayburn enable clients with the deliberate, collaborative and </a:t>
            </a:r>
          </a:p>
          <a:p>
            <a:pPr>
              <a:lnSpc>
                <a:spcPct val="107000"/>
              </a:lnSpc>
              <a:spcAft>
                <a:spcPts val="120"/>
              </a:spcAft>
            </a:pPr>
            <a:r>
              <a:rPr lang="en-ZA" sz="1500" b="1" dirty="0">
                <a:solidFill>
                  <a:srgbClr val="002060"/>
                </a:solidFill>
                <a:ea typeface="Times New Roman" panose="02020603050405020304" pitchFamily="18" charset="0"/>
                <a:cs typeface="Times New Roman" panose="02020603050405020304" pitchFamily="18" charset="0"/>
              </a:rPr>
              <a:t>increasingly technology-aided definition, improvement, innovation, and </a:t>
            </a:r>
          </a:p>
          <a:p>
            <a:pPr>
              <a:lnSpc>
                <a:spcPct val="107000"/>
              </a:lnSpc>
              <a:spcAft>
                <a:spcPts val="120"/>
              </a:spcAft>
            </a:pPr>
            <a:r>
              <a:rPr lang="en-ZA" sz="1500" b="1" dirty="0">
                <a:solidFill>
                  <a:srgbClr val="002060"/>
                </a:solidFill>
                <a:ea typeface="Times New Roman" panose="02020603050405020304" pitchFamily="18" charset="0"/>
                <a:cs typeface="Times New Roman" panose="02020603050405020304" pitchFamily="18" charset="0"/>
              </a:rPr>
              <a:t>management of end-to-end business processes that drive business results, </a:t>
            </a:r>
          </a:p>
          <a:p>
            <a:pPr>
              <a:lnSpc>
                <a:spcPct val="107000"/>
              </a:lnSpc>
              <a:spcAft>
                <a:spcPts val="120"/>
              </a:spcAft>
            </a:pPr>
            <a:r>
              <a:rPr lang="en-ZA" sz="1500" b="1" dirty="0">
                <a:solidFill>
                  <a:srgbClr val="002060"/>
                </a:solidFill>
                <a:ea typeface="Times New Roman" panose="02020603050405020304" pitchFamily="18" charset="0"/>
                <a:cs typeface="Times New Roman" panose="02020603050405020304" pitchFamily="18" charset="0"/>
              </a:rPr>
              <a:t>create value, to ensure an organization meets its business objectives with </a:t>
            </a:r>
          </a:p>
          <a:p>
            <a:pPr>
              <a:lnSpc>
                <a:spcPct val="107000"/>
              </a:lnSpc>
              <a:spcAft>
                <a:spcPts val="120"/>
              </a:spcAft>
            </a:pPr>
            <a:r>
              <a:rPr lang="en-ZA" sz="1500" b="1" dirty="0">
                <a:solidFill>
                  <a:srgbClr val="002060"/>
                </a:solidFill>
                <a:ea typeface="Times New Roman" panose="02020603050405020304" pitchFamily="18" charset="0"/>
                <a:cs typeface="Times New Roman" panose="02020603050405020304" pitchFamily="18" charset="0"/>
              </a:rPr>
              <a:t>more agility. </a:t>
            </a:r>
            <a:endParaRPr lang="en-ZA" sz="1500" b="1"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6016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40000">
              <a:schemeClr val="accent1">
                <a:lumMod val="5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91355" y="148782"/>
            <a:ext cx="7407965" cy="99391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6000" b="1" dirty="0">
                <a:solidFill>
                  <a:srgbClr val="002060"/>
                </a:solidFill>
              </a:rPr>
              <a:t>Custom Applications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2649" y="177772"/>
            <a:ext cx="2001079" cy="964923"/>
          </a:xfrm>
          <a:prstGeom prst="rect">
            <a:avLst/>
          </a:prstGeom>
        </p:spPr>
      </p:pic>
      <p:pic>
        <p:nvPicPr>
          <p:cNvPr id="8194" name="Picture 2" descr="http://www.tibco.com/blog/wp-content/uploads/2013/10/ipa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1855" y="4428421"/>
            <a:ext cx="4447118" cy="22193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empower-solutions.net/images/customapplication.jp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8190" y="4428421"/>
            <a:ext cx="7200900" cy="22193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53605" y="1142695"/>
            <a:ext cx="9409044" cy="407035"/>
          </a:xfrm>
          <a:prstGeom prst="rect">
            <a:avLst/>
          </a:prstGeom>
        </p:spPr>
        <p:txBody>
          <a:bodyPr wrap="square">
            <a:spAutoFit/>
          </a:bodyPr>
          <a:lstStyle/>
          <a:p>
            <a:pPr marL="228600">
              <a:lnSpc>
                <a:spcPct val="107000"/>
              </a:lnSpc>
              <a:spcAft>
                <a:spcPts val="800"/>
              </a:spcAft>
            </a:pPr>
            <a:endParaRPr lang="en-ZA"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511618" y="1539486"/>
            <a:ext cx="10845495" cy="2464777"/>
          </a:xfrm>
          <a:prstGeom prst="rect">
            <a:avLst/>
          </a:prstGeom>
        </p:spPr>
        <p:txBody>
          <a:bodyPr wrap="square">
            <a:spAutoFit/>
          </a:bodyPr>
          <a:lstStyle/>
          <a:p>
            <a:pPr fontAlgn="base">
              <a:lnSpc>
                <a:spcPts val="2025"/>
              </a:lnSpc>
              <a:spcBef>
                <a:spcPts val="1500"/>
              </a:spcBef>
              <a:spcAft>
                <a:spcPts val="1500"/>
              </a:spcAft>
            </a:pPr>
            <a:r>
              <a:rPr lang="en-ZA"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We provide custom software development services that are tailored around the organizations specific needs.</a:t>
            </a:r>
            <a:endParaRPr lang="en-ZA"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fontAlgn="base">
              <a:lnSpc>
                <a:spcPts val="2025"/>
              </a:lnSpc>
              <a:spcBef>
                <a:spcPts val="1500"/>
              </a:spcBef>
              <a:spcAft>
                <a:spcPts val="1500"/>
              </a:spcAft>
            </a:pPr>
            <a:r>
              <a:rPr lang="en-ZA"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The benefits of our custom designed software is the simple fact it provides features off-the-shelf software doesn’t. Designing an application with your organization’s needs in consideration implies an increased level of productivity.</a:t>
            </a:r>
            <a:endParaRPr lang="en-ZA"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fontAlgn="base">
              <a:lnSpc>
                <a:spcPts val="2025"/>
              </a:lnSpc>
              <a:spcAft>
                <a:spcPts val="0"/>
              </a:spcAft>
            </a:pPr>
            <a:r>
              <a:rPr lang="en-ZA"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We follow a structured SDLC methodology and strive to be agile and flexible in order to meet our client’s unique requirements.</a:t>
            </a:r>
            <a:endParaRPr lang="en-ZA"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6546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40000">
              <a:schemeClr val="accent1">
                <a:lumMod val="5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2649" y="177772"/>
            <a:ext cx="2001079" cy="964923"/>
          </a:xfrm>
          <a:prstGeom prst="rect">
            <a:avLst/>
          </a:prstGeom>
        </p:spPr>
      </p:pic>
      <p:sp>
        <p:nvSpPr>
          <p:cNvPr id="5" name="Rectangle 4"/>
          <p:cNvSpPr/>
          <p:nvPr/>
        </p:nvSpPr>
        <p:spPr>
          <a:xfrm>
            <a:off x="-91355" y="148782"/>
            <a:ext cx="7407965" cy="99391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6000" b="1" dirty="0">
                <a:solidFill>
                  <a:srgbClr val="002060"/>
                </a:solidFill>
              </a:rPr>
              <a:t>Package Applications</a:t>
            </a:r>
          </a:p>
        </p:txBody>
      </p:sp>
      <p:pic>
        <p:nvPicPr>
          <p:cNvPr id="6" name="Picture 4" descr="http://www.wscar.net/wp-content/uploads/2014/09/Computer-Applications-1030x7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6610" y="3598679"/>
            <a:ext cx="4447118" cy="29531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7322" y="1679787"/>
            <a:ext cx="10999304" cy="3416320"/>
          </a:xfrm>
          <a:prstGeom prst="rect">
            <a:avLst/>
          </a:prstGeom>
        </p:spPr>
        <p:txBody>
          <a:bodyPr wrap="square">
            <a:spAutoFit/>
          </a:bodyPr>
          <a:lstStyle/>
          <a:p>
            <a:r>
              <a:rPr lang="en-GB" b="1" dirty="0">
                <a:solidFill>
                  <a:srgbClr val="002060"/>
                </a:solidFill>
                <a:latin typeface="Lucida Grande"/>
                <a:cs typeface="Lucida Grande"/>
              </a:rPr>
              <a:t>Rayburn has a very skilful team of specialists who have extensive knowledge of Packaged Application implementations, across various industries. </a:t>
            </a:r>
          </a:p>
          <a:p>
            <a:endParaRPr lang="en-GB" b="1" dirty="0">
              <a:solidFill>
                <a:srgbClr val="002060"/>
              </a:solidFill>
              <a:latin typeface="Lucida Grande"/>
              <a:cs typeface="Lucida Grande"/>
            </a:endParaRPr>
          </a:p>
          <a:p>
            <a:r>
              <a:rPr lang="en-GB" b="1" dirty="0">
                <a:solidFill>
                  <a:srgbClr val="002060"/>
                </a:solidFill>
                <a:latin typeface="Lucida Grande"/>
                <a:cs typeface="Lucida Grande"/>
              </a:rPr>
              <a:t>Our software knowledge includes:</a:t>
            </a:r>
            <a:endParaRPr lang="en-ZA" b="1" dirty="0">
              <a:solidFill>
                <a:srgbClr val="002060"/>
              </a:solidFill>
              <a:latin typeface="Lucida Grande"/>
              <a:cs typeface="Lucida Grande"/>
            </a:endParaRPr>
          </a:p>
          <a:p>
            <a:r>
              <a:rPr lang="en-GB" b="1" dirty="0">
                <a:solidFill>
                  <a:srgbClr val="002060"/>
                </a:solidFill>
                <a:latin typeface="Lucida Grande"/>
                <a:cs typeface="Lucida Grande"/>
              </a:rPr>
              <a:t> </a:t>
            </a:r>
            <a:endParaRPr lang="en-ZA" b="1" dirty="0">
              <a:solidFill>
                <a:srgbClr val="002060"/>
              </a:solidFill>
              <a:latin typeface="Lucida Grande"/>
              <a:cs typeface="Lucida Grande"/>
            </a:endParaRPr>
          </a:p>
          <a:p>
            <a:pPr marL="192888" indent="-192888">
              <a:buFont typeface="Arial" pitchFamily="34" charset="0"/>
              <a:buChar char="•"/>
            </a:pPr>
            <a:r>
              <a:rPr lang="en-US" b="1" dirty="0">
                <a:solidFill>
                  <a:srgbClr val="002060"/>
                </a:solidFill>
                <a:latin typeface="Lucida Grande"/>
                <a:cs typeface="Lucida Grande"/>
              </a:rPr>
              <a:t>Oracle </a:t>
            </a:r>
          </a:p>
          <a:p>
            <a:pPr marL="192888" indent="-192888">
              <a:buFont typeface="Arial" pitchFamily="34" charset="0"/>
              <a:buChar char="•"/>
            </a:pPr>
            <a:r>
              <a:rPr lang="en-US" b="1" dirty="0">
                <a:solidFill>
                  <a:srgbClr val="002060"/>
                </a:solidFill>
                <a:latin typeface="Lucida Grande"/>
                <a:cs typeface="Lucida Grande"/>
              </a:rPr>
              <a:t>Microsoft</a:t>
            </a:r>
          </a:p>
          <a:p>
            <a:pPr marL="192888" indent="-192888">
              <a:buFont typeface="Arial" pitchFamily="34" charset="0"/>
              <a:buChar char="•"/>
            </a:pPr>
            <a:r>
              <a:rPr lang="en-US" b="1" dirty="0">
                <a:solidFill>
                  <a:srgbClr val="002060"/>
                </a:solidFill>
                <a:latin typeface="Lucida Grande"/>
                <a:cs typeface="Lucida Grande"/>
              </a:rPr>
              <a:t>SAP EPM</a:t>
            </a:r>
            <a:endParaRPr lang="en-ZA" b="1" dirty="0">
              <a:solidFill>
                <a:srgbClr val="002060"/>
              </a:solidFill>
              <a:latin typeface="Lucida Grande"/>
              <a:cs typeface="Lucida Grande"/>
            </a:endParaRPr>
          </a:p>
          <a:p>
            <a:pPr marL="192888" indent="-192888">
              <a:buFont typeface="Arial" pitchFamily="34" charset="0"/>
              <a:buChar char="•"/>
            </a:pPr>
            <a:r>
              <a:rPr lang="en-US" b="1" dirty="0">
                <a:solidFill>
                  <a:srgbClr val="002060"/>
                </a:solidFill>
                <a:latin typeface="Lucida Grande"/>
                <a:cs typeface="Lucida Grande"/>
              </a:rPr>
              <a:t>Business Intelligence</a:t>
            </a:r>
            <a:endParaRPr lang="en-ZA" b="1" dirty="0">
              <a:solidFill>
                <a:srgbClr val="002060"/>
              </a:solidFill>
              <a:latin typeface="Lucida Grande"/>
              <a:cs typeface="Lucida Grande"/>
            </a:endParaRPr>
          </a:p>
          <a:p>
            <a:pPr marL="192888" indent="-192888">
              <a:buFont typeface="Arial" pitchFamily="34" charset="0"/>
              <a:buChar char="•"/>
            </a:pPr>
            <a:r>
              <a:rPr lang="en-US" b="1" dirty="0">
                <a:solidFill>
                  <a:srgbClr val="002060"/>
                </a:solidFill>
                <a:latin typeface="Lucida Grande"/>
                <a:cs typeface="Lucida Grande"/>
              </a:rPr>
              <a:t>Business Objects</a:t>
            </a:r>
            <a:endParaRPr lang="en-ZA" b="1" dirty="0">
              <a:solidFill>
                <a:srgbClr val="002060"/>
              </a:solidFill>
              <a:latin typeface="Lucida Grande"/>
              <a:cs typeface="Lucida Grande"/>
            </a:endParaRPr>
          </a:p>
          <a:p>
            <a:pPr marL="192888" indent="-192888">
              <a:buFont typeface="Arial" pitchFamily="34" charset="0"/>
              <a:buChar char="•"/>
            </a:pPr>
            <a:r>
              <a:rPr lang="en-US" b="1" dirty="0">
                <a:solidFill>
                  <a:srgbClr val="002060"/>
                </a:solidFill>
                <a:latin typeface="Lucida Grande"/>
                <a:cs typeface="Lucida Grande"/>
              </a:rPr>
              <a:t>SAS</a:t>
            </a:r>
          </a:p>
          <a:p>
            <a:pPr marL="192888" indent="-192888">
              <a:buFont typeface="Arial" pitchFamily="34" charset="0"/>
              <a:buChar char="•"/>
            </a:pPr>
            <a:r>
              <a:rPr lang="en-US" b="1" dirty="0" err="1">
                <a:solidFill>
                  <a:srgbClr val="002060"/>
                </a:solidFill>
                <a:latin typeface="Lucida Grande"/>
                <a:cs typeface="Lucida Grande"/>
              </a:rPr>
              <a:t>Pluss</a:t>
            </a:r>
            <a:r>
              <a:rPr lang="en-US" b="1" dirty="0">
                <a:solidFill>
                  <a:srgbClr val="002060"/>
                </a:solidFill>
                <a:latin typeface="Lucida Grande"/>
                <a:cs typeface="Lucida Grande"/>
              </a:rPr>
              <a:t> Solutions</a:t>
            </a:r>
          </a:p>
        </p:txBody>
      </p:sp>
    </p:spTree>
    <p:extLst>
      <p:ext uri="{BB962C8B-B14F-4D97-AF65-F5344CB8AC3E}">
        <p14:creationId xmlns:p14="http://schemas.microsoft.com/office/powerpoint/2010/main" val="660547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40000">
              <a:schemeClr val="accent1">
                <a:lumMod val="5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2649" y="177772"/>
            <a:ext cx="2001079" cy="964923"/>
          </a:xfrm>
          <a:prstGeom prst="rect">
            <a:avLst/>
          </a:prstGeom>
        </p:spPr>
      </p:pic>
      <p:sp>
        <p:nvSpPr>
          <p:cNvPr id="5" name="Rectangle 4"/>
          <p:cNvSpPr/>
          <p:nvPr/>
        </p:nvSpPr>
        <p:spPr>
          <a:xfrm>
            <a:off x="-91355" y="148782"/>
            <a:ext cx="9341371" cy="99391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6000" b="1" dirty="0">
                <a:solidFill>
                  <a:srgbClr val="002060"/>
                </a:solidFill>
              </a:rPr>
              <a:t>Infrastructure Management</a:t>
            </a:r>
          </a:p>
        </p:txBody>
      </p:sp>
      <p:pic>
        <p:nvPicPr>
          <p:cNvPr id="7" name="Picture 2" descr="http://oaktreeit.com/wp-content/uploads/2014/09/bigstock-Image-of-businessman-drawing-b-53584009-e14234993148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6611" y="3598679"/>
            <a:ext cx="4447117" cy="29531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2577" y="1235460"/>
            <a:ext cx="11153806" cy="646331"/>
          </a:xfrm>
          <a:prstGeom prst="rect">
            <a:avLst/>
          </a:prstGeom>
        </p:spPr>
        <p:txBody>
          <a:bodyPr wrap="square">
            <a:spAutoFit/>
          </a:bodyPr>
          <a:lstStyle/>
          <a:p>
            <a:r>
              <a:rPr lang="en-US" b="1" dirty="0">
                <a:solidFill>
                  <a:srgbClr val="002060"/>
                </a:solidFill>
              </a:rPr>
              <a:t>We specialize in the management of essential operation components, such as policies, processes, equipment, data, human resources, and external contacts, to ensure overall effectiveness for our clients.</a:t>
            </a:r>
            <a:endParaRPr lang="en-ZA" b="1" dirty="0">
              <a:solidFill>
                <a:srgbClr val="002060"/>
              </a:solidFill>
            </a:endParaRPr>
          </a:p>
        </p:txBody>
      </p:sp>
      <p:sp>
        <p:nvSpPr>
          <p:cNvPr id="3" name="Rectangle 2"/>
          <p:cNvSpPr/>
          <p:nvPr/>
        </p:nvSpPr>
        <p:spPr>
          <a:xfrm>
            <a:off x="322577" y="2700204"/>
            <a:ext cx="6096000" cy="3416320"/>
          </a:xfrm>
          <a:prstGeom prst="rect">
            <a:avLst/>
          </a:prstGeom>
        </p:spPr>
        <p:txBody>
          <a:bodyPr>
            <a:spAutoFit/>
          </a:bodyPr>
          <a:lstStyle/>
          <a:p>
            <a:r>
              <a:rPr lang="en-US" b="1" dirty="0">
                <a:solidFill>
                  <a:srgbClr val="002060"/>
                </a:solidFill>
              </a:rPr>
              <a:t>Some of the key benefits of our Infrastructure Management services:</a:t>
            </a:r>
          </a:p>
          <a:p>
            <a:pPr marL="285750" indent="-285750">
              <a:buFont typeface="Wingdings" panose="05000000000000000000" pitchFamily="2" charset="2"/>
              <a:buChar char="§"/>
            </a:pPr>
            <a:r>
              <a:rPr lang="en-US" b="1" dirty="0">
                <a:solidFill>
                  <a:srgbClr val="002060"/>
                </a:solidFill>
              </a:rPr>
              <a:t>Reduce duplication of effort</a:t>
            </a:r>
          </a:p>
          <a:p>
            <a:pPr marL="285750" indent="-285750">
              <a:buFont typeface="Wingdings" panose="05000000000000000000" pitchFamily="2" charset="2"/>
              <a:buChar char="§"/>
            </a:pPr>
            <a:r>
              <a:rPr lang="en-US" b="1" dirty="0">
                <a:solidFill>
                  <a:srgbClr val="002060"/>
                </a:solidFill>
              </a:rPr>
              <a:t>Ensure adherence to standards</a:t>
            </a:r>
          </a:p>
          <a:p>
            <a:pPr marL="285750" indent="-285750">
              <a:buFont typeface="Wingdings" panose="05000000000000000000" pitchFamily="2" charset="2"/>
              <a:buChar char="§"/>
            </a:pPr>
            <a:r>
              <a:rPr lang="en-US" b="1" dirty="0">
                <a:solidFill>
                  <a:srgbClr val="002060"/>
                </a:solidFill>
              </a:rPr>
              <a:t>Enhance the flow of information throughout an information system</a:t>
            </a:r>
          </a:p>
          <a:p>
            <a:pPr marL="285750" indent="-285750">
              <a:buFont typeface="Wingdings" panose="05000000000000000000" pitchFamily="2" charset="2"/>
              <a:buChar char="§"/>
            </a:pPr>
            <a:r>
              <a:rPr lang="en-US" b="1" dirty="0">
                <a:solidFill>
                  <a:srgbClr val="002060"/>
                </a:solidFill>
              </a:rPr>
              <a:t>Promote adaptability necessary for a changeable environment</a:t>
            </a:r>
          </a:p>
          <a:p>
            <a:pPr marL="285750" indent="-285750">
              <a:buFont typeface="Wingdings" panose="05000000000000000000" pitchFamily="2" charset="2"/>
              <a:buChar char="§"/>
            </a:pPr>
            <a:r>
              <a:rPr lang="en-US" b="1" dirty="0">
                <a:solidFill>
                  <a:srgbClr val="002060"/>
                </a:solidFill>
              </a:rPr>
              <a:t>Ensure interoperability among organizational and external entities</a:t>
            </a:r>
          </a:p>
          <a:p>
            <a:pPr marL="285750" indent="-285750">
              <a:buFont typeface="Wingdings" panose="05000000000000000000" pitchFamily="2" charset="2"/>
              <a:buChar char="§"/>
            </a:pPr>
            <a:r>
              <a:rPr lang="en-US" b="1" dirty="0">
                <a:solidFill>
                  <a:srgbClr val="002060"/>
                </a:solidFill>
              </a:rPr>
              <a:t>Maintain effective change management policies and practices</a:t>
            </a:r>
            <a:endParaRPr lang="en-US" b="1" i="0" dirty="0">
              <a:solidFill>
                <a:srgbClr val="002060"/>
              </a:solidFill>
              <a:effectLst/>
            </a:endParaRPr>
          </a:p>
        </p:txBody>
      </p:sp>
    </p:spTree>
    <p:extLst>
      <p:ext uri="{BB962C8B-B14F-4D97-AF65-F5344CB8AC3E}">
        <p14:creationId xmlns:p14="http://schemas.microsoft.com/office/powerpoint/2010/main" val="1546901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8347" y="4244085"/>
            <a:ext cx="2001079" cy="964923"/>
          </a:xfrm>
          <a:prstGeom prst="rect">
            <a:avLst/>
          </a:prstGeom>
        </p:spPr>
      </p:pic>
      <p:sp>
        <p:nvSpPr>
          <p:cNvPr id="5" name="Rectangle 4"/>
          <p:cNvSpPr/>
          <p:nvPr/>
        </p:nvSpPr>
        <p:spPr>
          <a:xfrm>
            <a:off x="468239" y="1289686"/>
            <a:ext cx="9087729" cy="519097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indent="-685800">
              <a:buFont typeface="Wingdings" panose="05000000000000000000" pitchFamily="2" charset="2"/>
              <a:buChar char="§"/>
            </a:pPr>
            <a:r>
              <a:rPr lang="en-ZA" sz="3200" dirty="0">
                <a:solidFill>
                  <a:srgbClr val="002060"/>
                </a:solidFill>
              </a:rPr>
              <a:t>Company </a:t>
            </a:r>
            <a:r>
              <a:rPr lang="en-ZA" sz="3200" dirty="0" smtClean="0">
                <a:solidFill>
                  <a:srgbClr val="002060"/>
                </a:solidFill>
              </a:rPr>
              <a:t>Overview</a:t>
            </a:r>
            <a:endParaRPr lang="en-ZA" sz="3200" dirty="0">
              <a:solidFill>
                <a:srgbClr val="002060"/>
              </a:solidFill>
            </a:endParaRPr>
          </a:p>
          <a:p>
            <a:pPr marL="685800" indent="-685800">
              <a:buFont typeface="Wingdings" panose="05000000000000000000" pitchFamily="2" charset="2"/>
              <a:buChar char="§"/>
            </a:pPr>
            <a:r>
              <a:rPr lang="en-ZA" sz="3200" dirty="0">
                <a:solidFill>
                  <a:srgbClr val="002060"/>
                </a:solidFill>
              </a:rPr>
              <a:t>Value Offering</a:t>
            </a:r>
          </a:p>
          <a:p>
            <a:pPr marL="685800" indent="-685800">
              <a:buFont typeface="Wingdings" panose="05000000000000000000" pitchFamily="2" charset="2"/>
              <a:buChar char="§"/>
            </a:pPr>
            <a:r>
              <a:rPr lang="en-ZA" sz="3200" dirty="0">
                <a:solidFill>
                  <a:srgbClr val="002060"/>
                </a:solidFill>
              </a:rPr>
              <a:t>Service Offering</a:t>
            </a:r>
          </a:p>
          <a:p>
            <a:pPr marL="685800" indent="-685800">
              <a:buFont typeface="Wingdings" panose="05000000000000000000" pitchFamily="2" charset="2"/>
              <a:buChar char="§"/>
            </a:pPr>
            <a:r>
              <a:rPr lang="en-ZA" sz="3200" dirty="0">
                <a:solidFill>
                  <a:srgbClr val="002060"/>
                </a:solidFill>
              </a:rPr>
              <a:t>Enterprise Performance Management</a:t>
            </a:r>
          </a:p>
          <a:p>
            <a:pPr marL="685800" indent="-685800">
              <a:buFont typeface="Wingdings" panose="05000000000000000000" pitchFamily="2" charset="2"/>
              <a:buChar char="§"/>
            </a:pPr>
            <a:r>
              <a:rPr lang="en-ZA" sz="3200" dirty="0">
                <a:solidFill>
                  <a:srgbClr val="002060"/>
                </a:solidFill>
              </a:rPr>
              <a:t>Industry Experience</a:t>
            </a:r>
          </a:p>
          <a:p>
            <a:pPr marL="685800" indent="-685800">
              <a:buFont typeface="Wingdings" panose="05000000000000000000" pitchFamily="2" charset="2"/>
              <a:buChar char="§"/>
            </a:pPr>
            <a:r>
              <a:rPr lang="en-ZA" sz="3200" dirty="0">
                <a:solidFill>
                  <a:srgbClr val="002060"/>
                </a:solidFill>
              </a:rPr>
              <a:t>Key Differentiators</a:t>
            </a:r>
          </a:p>
          <a:p>
            <a:pPr marL="685800" indent="-685800">
              <a:buFont typeface="Wingdings" panose="05000000000000000000" pitchFamily="2" charset="2"/>
              <a:buChar char="§"/>
            </a:pPr>
            <a:r>
              <a:rPr lang="en-ZA" sz="3200" dirty="0">
                <a:solidFill>
                  <a:srgbClr val="002060"/>
                </a:solidFill>
              </a:rPr>
              <a:t>Our Clients</a:t>
            </a:r>
          </a:p>
          <a:p>
            <a:pPr marL="685800" indent="-685800">
              <a:buFont typeface="Wingdings" panose="05000000000000000000" pitchFamily="2" charset="2"/>
              <a:buChar char="§"/>
            </a:pPr>
            <a:r>
              <a:rPr lang="en-ZA" sz="3200" dirty="0">
                <a:solidFill>
                  <a:srgbClr val="002060"/>
                </a:solidFill>
              </a:rPr>
              <a:t>Contact Us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14502" y="2133229"/>
            <a:ext cx="6641634" cy="4347435"/>
          </a:xfrm>
          <a:prstGeom prst="rect">
            <a:avLst/>
          </a:prstGeom>
        </p:spPr>
      </p:pic>
      <p:sp>
        <p:nvSpPr>
          <p:cNvPr id="8" name="Rectangle 7"/>
          <p:cNvSpPr/>
          <p:nvPr/>
        </p:nvSpPr>
        <p:spPr>
          <a:xfrm>
            <a:off x="-636105" y="439814"/>
            <a:ext cx="7805531" cy="99391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6000" dirty="0">
                <a:solidFill>
                  <a:srgbClr val="002060"/>
                </a:solidFill>
              </a:rPr>
              <a:t>Table of Contents</a:t>
            </a:r>
          </a:p>
        </p:txBody>
      </p:sp>
    </p:spTree>
    <p:extLst>
      <p:ext uri="{BB962C8B-B14F-4D97-AF65-F5344CB8AC3E}">
        <p14:creationId xmlns:p14="http://schemas.microsoft.com/office/powerpoint/2010/main" val="3986649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40000">
              <a:schemeClr val="accent1">
                <a:lumMod val="5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2649" y="177772"/>
            <a:ext cx="2001079" cy="964923"/>
          </a:xfrm>
          <a:prstGeom prst="rect">
            <a:avLst/>
          </a:prstGeom>
        </p:spPr>
      </p:pic>
      <p:sp>
        <p:nvSpPr>
          <p:cNvPr id="5" name="Rectangle 4"/>
          <p:cNvSpPr/>
          <p:nvPr/>
        </p:nvSpPr>
        <p:spPr>
          <a:xfrm>
            <a:off x="-91354" y="148782"/>
            <a:ext cx="3947738" cy="99391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6000" b="1" dirty="0">
                <a:solidFill>
                  <a:srgbClr val="002060"/>
                </a:solidFill>
              </a:rPr>
              <a:t>Training</a:t>
            </a:r>
          </a:p>
        </p:txBody>
      </p:sp>
      <p:pic>
        <p:nvPicPr>
          <p:cNvPr id="6" name="Picture 2" descr="http://techinfy.com/techinfyweb/wp-content/uploads/2015/12/Mobility-solu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4663" y="2472244"/>
            <a:ext cx="4447118" cy="2953164"/>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p:cNvSpPr txBox="1">
            <a:spLocks/>
          </p:cNvSpPr>
          <p:nvPr/>
        </p:nvSpPr>
        <p:spPr>
          <a:xfrm>
            <a:off x="128954" y="1320170"/>
            <a:ext cx="10377970" cy="55143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chemeClr val="hlink"/>
              </a:buClr>
            </a:pPr>
            <a:r>
              <a:rPr lang="en-US" sz="1800" b="1" dirty="0">
                <a:solidFill>
                  <a:srgbClr val="002060"/>
                </a:solidFill>
                <a:sym typeface="Helvetica Light"/>
              </a:rPr>
              <a:t>Enterprise performance management</a:t>
            </a:r>
          </a:p>
          <a:p>
            <a:pPr lvl="1">
              <a:buClr>
                <a:schemeClr val="hlink"/>
              </a:buClr>
            </a:pPr>
            <a:r>
              <a:rPr lang="en-US" sz="1800" b="1" dirty="0">
                <a:solidFill>
                  <a:srgbClr val="002060"/>
                </a:solidFill>
                <a:sym typeface="Helvetica Light"/>
              </a:rPr>
              <a:t>Integrated business planning and performance management (Turning strategy in to action)</a:t>
            </a:r>
          </a:p>
          <a:p>
            <a:pPr lvl="1">
              <a:buClr>
                <a:schemeClr val="hlink"/>
              </a:buClr>
            </a:pPr>
            <a:r>
              <a:rPr lang="en-US" sz="1800" b="1" dirty="0">
                <a:solidFill>
                  <a:srgbClr val="002060"/>
                </a:solidFill>
                <a:sym typeface="Helvetica Light"/>
              </a:rPr>
              <a:t>Strategic scorecards, KPI identification and linkages to lower levels</a:t>
            </a:r>
          </a:p>
          <a:p>
            <a:pPr lvl="1">
              <a:buClr>
                <a:schemeClr val="hlink"/>
              </a:buClr>
            </a:pPr>
            <a:r>
              <a:rPr lang="en-US" sz="1800" b="1" dirty="0">
                <a:solidFill>
                  <a:srgbClr val="002060"/>
                </a:solidFill>
                <a:sym typeface="Helvetica Light"/>
              </a:rPr>
              <a:t>Activity based costing, (ABC), and management (ABM)</a:t>
            </a:r>
          </a:p>
          <a:p>
            <a:pPr lvl="1">
              <a:buClr>
                <a:schemeClr val="hlink"/>
              </a:buClr>
            </a:pPr>
            <a:r>
              <a:rPr lang="en-US" sz="1800" b="1" dirty="0">
                <a:solidFill>
                  <a:srgbClr val="002060"/>
                </a:solidFill>
                <a:sym typeface="Helvetica Light"/>
              </a:rPr>
              <a:t>Value chain analysis</a:t>
            </a:r>
          </a:p>
          <a:p>
            <a:pPr lvl="1">
              <a:buClr>
                <a:schemeClr val="hlink"/>
              </a:buClr>
            </a:pPr>
            <a:r>
              <a:rPr lang="en-US" sz="1800" b="1" dirty="0">
                <a:solidFill>
                  <a:srgbClr val="002060"/>
                </a:solidFill>
                <a:sym typeface="Helvetica Light"/>
              </a:rPr>
              <a:t>Value and cost driver analysis</a:t>
            </a:r>
          </a:p>
          <a:p>
            <a:pPr lvl="1">
              <a:buClr>
                <a:schemeClr val="hlink"/>
              </a:buClr>
            </a:pPr>
            <a:r>
              <a:rPr lang="en-US" sz="1800" b="1" dirty="0">
                <a:solidFill>
                  <a:srgbClr val="002060"/>
                </a:solidFill>
                <a:sym typeface="Helvetica Light"/>
              </a:rPr>
              <a:t>Budgeting and forecasting.</a:t>
            </a:r>
          </a:p>
          <a:p>
            <a:pPr lvl="1">
              <a:buClr>
                <a:schemeClr val="hlink"/>
              </a:buClr>
            </a:pPr>
            <a:r>
              <a:rPr lang="en-US" sz="1800" b="1" dirty="0">
                <a:solidFill>
                  <a:srgbClr val="002060"/>
                </a:solidFill>
                <a:sym typeface="Helvetica Light"/>
              </a:rPr>
              <a:t>Integrated reporting and Integrated Thinking</a:t>
            </a:r>
          </a:p>
          <a:p>
            <a:pPr lvl="1">
              <a:buClr>
                <a:schemeClr val="hlink"/>
              </a:buClr>
            </a:pPr>
            <a:r>
              <a:rPr lang="en-US" sz="1800" b="1" dirty="0">
                <a:solidFill>
                  <a:srgbClr val="002060"/>
                </a:solidFill>
                <a:sym typeface="Helvetica Light"/>
              </a:rPr>
              <a:t>Scorecards and Dashboards</a:t>
            </a:r>
          </a:p>
          <a:p>
            <a:pPr lvl="1">
              <a:buClr>
                <a:schemeClr val="hlink"/>
              </a:buClr>
            </a:pPr>
            <a:r>
              <a:rPr lang="en-US" sz="1800" b="1" dirty="0">
                <a:solidFill>
                  <a:srgbClr val="002060"/>
                </a:solidFill>
                <a:sym typeface="Helvetica Light"/>
              </a:rPr>
              <a:t>Causal analysis</a:t>
            </a:r>
          </a:p>
          <a:p>
            <a:pPr lvl="1">
              <a:buClr>
                <a:schemeClr val="hlink"/>
              </a:buClr>
            </a:pPr>
            <a:r>
              <a:rPr lang="en-US" sz="1800" b="1" dirty="0">
                <a:solidFill>
                  <a:srgbClr val="002060"/>
                </a:solidFill>
                <a:sym typeface="Helvetica Light"/>
              </a:rPr>
              <a:t>Benchmarking</a:t>
            </a:r>
          </a:p>
          <a:p>
            <a:pPr lvl="1">
              <a:buClr>
                <a:schemeClr val="hlink"/>
              </a:buClr>
            </a:pPr>
            <a:r>
              <a:rPr lang="en-US" sz="1800" b="1" dirty="0">
                <a:solidFill>
                  <a:srgbClr val="002060"/>
                </a:solidFill>
                <a:sym typeface="Helvetica Light"/>
              </a:rPr>
              <a:t>Supply Chain management and unlocking value in the supply chain</a:t>
            </a:r>
          </a:p>
          <a:p>
            <a:pPr lvl="1">
              <a:buClr>
                <a:schemeClr val="hlink"/>
              </a:buClr>
            </a:pPr>
            <a:r>
              <a:rPr lang="en-US" sz="1800" b="1" dirty="0">
                <a:solidFill>
                  <a:srgbClr val="002060"/>
                </a:solidFill>
                <a:sym typeface="Helvetica Light"/>
              </a:rPr>
              <a:t>Business case development - What makes a good business case</a:t>
            </a:r>
            <a:endParaRPr lang="en-US" sz="1800" b="1" i="1" dirty="0">
              <a:solidFill>
                <a:srgbClr val="002060"/>
              </a:solidFill>
              <a:sym typeface="Helvetica Light"/>
            </a:endParaRPr>
          </a:p>
          <a:p>
            <a:pPr lvl="1">
              <a:buClr>
                <a:schemeClr val="hlink"/>
              </a:buClr>
            </a:pPr>
            <a:r>
              <a:rPr lang="en-US" sz="1800" b="1" i="1" dirty="0">
                <a:solidFill>
                  <a:srgbClr val="002060"/>
                </a:solidFill>
                <a:sym typeface="Helvetica Light"/>
              </a:rPr>
              <a:t>Project evaluations (DCF NPV payback etc.) and risk assessment</a:t>
            </a:r>
          </a:p>
          <a:p>
            <a:pPr lvl="1">
              <a:buClr>
                <a:schemeClr val="hlink"/>
              </a:buClr>
            </a:pPr>
            <a:r>
              <a:rPr lang="en-US" sz="1800" b="1" dirty="0">
                <a:solidFill>
                  <a:srgbClr val="002060"/>
                </a:solidFill>
                <a:sym typeface="Helvetica Light"/>
              </a:rPr>
              <a:t>Benefits tracking</a:t>
            </a:r>
          </a:p>
          <a:p>
            <a:pPr lvl="1">
              <a:buClr>
                <a:schemeClr val="hlink"/>
              </a:buClr>
              <a:buFont typeface="Arial" panose="020B0604020202020204" pitchFamily="34" charset="0"/>
              <a:buNone/>
            </a:pPr>
            <a:endParaRPr lang="en-US" sz="1800" b="1" dirty="0">
              <a:solidFill>
                <a:srgbClr val="002060"/>
              </a:solidFill>
            </a:endParaRPr>
          </a:p>
          <a:p>
            <a:endParaRPr lang="en-US" sz="1800" dirty="0">
              <a:solidFill>
                <a:srgbClr val="002060"/>
              </a:solidFill>
            </a:endParaRPr>
          </a:p>
        </p:txBody>
      </p:sp>
    </p:spTree>
    <p:extLst>
      <p:ext uri="{BB962C8B-B14F-4D97-AF65-F5344CB8AC3E}">
        <p14:creationId xmlns:p14="http://schemas.microsoft.com/office/powerpoint/2010/main" val="1077361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40000">
              <a:schemeClr val="accent1">
                <a:lumMod val="5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2" descr="http://www.ashtongroupusa.com/industryexperiencepic.png"/>
          <p:cNvPicPr>
            <a:picLocks noChangeAspect="1" noChangeArrowheads="1"/>
          </p:cNvPicPr>
          <p:nvPr/>
        </p:nvPicPr>
        <p:blipFill rotWithShape="1">
          <a:blip r:embed="rId2">
            <a:extLst>
              <a:ext uri="{28A0092B-C50C-407E-A947-70E740481C1C}">
                <a14:useLocalDpi xmlns:a14="http://schemas.microsoft.com/office/drawing/2010/main" val="0"/>
              </a:ext>
            </a:extLst>
          </a:blip>
          <a:srcRect l="7889" r="7488" b="17207"/>
          <a:stretch/>
        </p:blipFill>
        <p:spPr bwMode="auto">
          <a:xfrm>
            <a:off x="0" y="2166422"/>
            <a:ext cx="12192000" cy="39423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0770" y="245848"/>
            <a:ext cx="2001079" cy="964923"/>
          </a:xfrm>
          <a:prstGeom prst="rect">
            <a:avLst/>
          </a:prstGeom>
        </p:spPr>
      </p:pic>
      <p:sp>
        <p:nvSpPr>
          <p:cNvPr id="6" name="Rectangle 5"/>
          <p:cNvSpPr/>
          <p:nvPr/>
        </p:nvSpPr>
        <p:spPr>
          <a:xfrm>
            <a:off x="0" y="226129"/>
            <a:ext cx="6506818" cy="99391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6000" b="1" dirty="0">
                <a:solidFill>
                  <a:srgbClr val="002060"/>
                </a:solidFill>
              </a:rPr>
              <a:t>Industry Experience</a:t>
            </a:r>
          </a:p>
        </p:txBody>
      </p:sp>
    </p:spTree>
    <p:extLst>
      <p:ext uri="{BB962C8B-B14F-4D97-AF65-F5344CB8AC3E}">
        <p14:creationId xmlns:p14="http://schemas.microsoft.com/office/powerpoint/2010/main" val="2939403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40000">
              <a:schemeClr val="accent1">
                <a:lumMod val="5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67" y="177772"/>
            <a:ext cx="2001079" cy="964923"/>
          </a:xfrm>
          <a:prstGeom prst="rect">
            <a:avLst/>
          </a:prstGeom>
        </p:spPr>
      </p:pic>
      <p:sp>
        <p:nvSpPr>
          <p:cNvPr id="5" name="Rectangle 4"/>
          <p:cNvSpPr/>
          <p:nvPr/>
        </p:nvSpPr>
        <p:spPr>
          <a:xfrm>
            <a:off x="5459896" y="44268"/>
            <a:ext cx="6506818" cy="99391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6000" b="1" dirty="0">
                <a:solidFill>
                  <a:srgbClr val="002060"/>
                </a:solidFill>
              </a:rPr>
              <a:t>Industry Experience</a:t>
            </a:r>
          </a:p>
        </p:txBody>
      </p:sp>
      <p:pic>
        <p:nvPicPr>
          <p:cNvPr id="6" name="Picture 2" descr="http://www.cloudalloc.com/Images/Common/experi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6610" y="3551583"/>
            <a:ext cx="4447118" cy="29531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320670777"/>
              </p:ext>
            </p:extLst>
          </p:nvPr>
        </p:nvGraphicFramePr>
        <p:xfrm>
          <a:off x="-625061" y="1142695"/>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59320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40000">
              <a:schemeClr val="accent1">
                <a:lumMod val="5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4661" y="272932"/>
            <a:ext cx="1881808" cy="900306"/>
          </a:xfrm>
          <a:prstGeom prst="rect">
            <a:avLst/>
          </a:prstGeom>
        </p:spPr>
      </p:pic>
      <p:sp>
        <p:nvSpPr>
          <p:cNvPr id="5" name="Rectangle 4"/>
          <p:cNvSpPr/>
          <p:nvPr/>
        </p:nvSpPr>
        <p:spPr>
          <a:xfrm>
            <a:off x="0" y="226129"/>
            <a:ext cx="6493565" cy="99391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6000" b="1" dirty="0">
                <a:solidFill>
                  <a:srgbClr val="002060"/>
                </a:solidFill>
              </a:rPr>
              <a:t>Related Experience</a:t>
            </a:r>
          </a:p>
        </p:txBody>
      </p:sp>
      <p:sp>
        <p:nvSpPr>
          <p:cNvPr id="6" name="Text Placeholder 2"/>
          <p:cNvSpPr txBox="1">
            <a:spLocks/>
          </p:cNvSpPr>
          <p:nvPr/>
        </p:nvSpPr>
        <p:spPr>
          <a:xfrm>
            <a:off x="235017" y="1370639"/>
            <a:ext cx="11479904" cy="60486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75"/>
              </a:spcBef>
              <a:spcAft>
                <a:spcPts val="675"/>
              </a:spcAft>
              <a:buFont typeface="Arial" panose="020B0604020202020204" pitchFamily="34" charset="0"/>
              <a:buNone/>
            </a:pPr>
            <a:r>
              <a:rPr lang="en-US" sz="1500" b="1" kern="0" dirty="0">
                <a:solidFill>
                  <a:srgbClr val="002060"/>
                </a:solidFill>
              </a:rPr>
              <a:t>Our consulting team consists of a number of highly skilled individuals who are dedicated to the implementation of EPM and can be classed to be amongst the bests in the field. The team hosts skills relating to Performance Management, Business Analysis, Process Analysis, EPM methodology, Business Modeling, Data Integration and Automation.</a:t>
            </a:r>
          </a:p>
          <a:p>
            <a:pPr marL="0" indent="0">
              <a:spcBef>
                <a:spcPts val="675"/>
              </a:spcBef>
              <a:spcAft>
                <a:spcPts val="675"/>
              </a:spcAft>
              <a:buFont typeface="Arial" panose="020B0604020202020204" pitchFamily="34" charset="0"/>
              <a:buNone/>
            </a:pPr>
            <a:r>
              <a:rPr lang="en-US" sz="1500" b="1" kern="0" dirty="0">
                <a:solidFill>
                  <a:srgbClr val="002060"/>
                </a:solidFill>
              </a:rPr>
              <a:t>Our team has an excellent technical understanding of the various </a:t>
            </a:r>
            <a:r>
              <a:rPr lang="en-US" sz="1500" b="1" kern="0" dirty="0" smtClean="0">
                <a:solidFill>
                  <a:srgbClr val="002060"/>
                </a:solidFill>
              </a:rPr>
              <a:t>ICT solutions. </a:t>
            </a:r>
            <a:r>
              <a:rPr lang="en-US" sz="1500" b="1" kern="0" dirty="0">
                <a:solidFill>
                  <a:srgbClr val="002060"/>
                </a:solidFill>
              </a:rPr>
              <a:t>Our implementation, training, and consulting skills are unmatched and will ensure the maximum return on any software investment.</a:t>
            </a:r>
          </a:p>
          <a:p>
            <a:pPr marL="0" indent="0">
              <a:spcBef>
                <a:spcPts val="675"/>
              </a:spcBef>
              <a:spcAft>
                <a:spcPts val="675"/>
              </a:spcAft>
              <a:buFont typeface="Arial" panose="020B0604020202020204" pitchFamily="34" charset="0"/>
              <a:buNone/>
            </a:pPr>
            <a:r>
              <a:rPr lang="en-ZA" sz="1500" b="1" kern="0" dirty="0">
                <a:solidFill>
                  <a:srgbClr val="002060"/>
                </a:solidFill>
              </a:rPr>
              <a:t>Rayburn </a:t>
            </a:r>
            <a:r>
              <a:rPr lang="en-US" sz="1500" b="1" kern="0" dirty="0">
                <a:solidFill>
                  <a:srgbClr val="002060"/>
                </a:solidFill>
              </a:rPr>
              <a:t>resources have vast experience in the various pillars of EPM, with many implementations across all industry sectors. These resources have delivered turnkey solutions in the following industries:</a:t>
            </a:r>
          </a:p>
          <a:p>
            <a:pPr marL="0" indent="0">
              <a:spcBef>
                <a:spcPts val="675"/>
              </a:spcBef>
              <a:spcAft>
                <a:spcPts val="675"/>
              </a:spcAft>
              <a:buFont typeface="Arial" panose="020B0604020202020204" pitchFamily="34" charset="0"/>
              <a:buNone/>
            </a:pPr>
            <a:r>
              <a:rPr lang="en-US" sz="1500" b="1" kern="0" dirty="0">
                <a:solidFill>
                  <a:srgbClr val="002060"/>
                </a:solidFill>
              </a:rPr>
              <a:t>Financial Services (Nedbank, FNB, RMB, Old Mutual, </a:t>
            </a:r>
            <a:r>
              <a:rPr lang="en-US" sz="1500" b="1" kern="0" dirty="0" err="1">
                <a:solidFill>
                  <a:srgbClr val="002060"/>
                </a:solidFill>
              </a:rPr>
              <a:t>Sefa</a:t>
            </a:r>
            <a:r>
              <a:rPr lang="en-US" sz="1500" b="1" kern="0" dirty="0">
                <a:solidFill>
                  <a:srgbClr val="002060"/>
                </a:solidFill>
              </a:rPr>
              <a:t>)</a:t>
            </a:r>
          </a:p>
          <a:p>
            <a:pPr marL="0" indent="0">
              <a:spcBef>
                <a:spcPts val="675"/>
              </a:spcBef>
              <a:spcAft>
                <a:spcPts val="675"/>
              </a:spcAft>
              <a:buFont typeface="Arial" panose="020B0604020202020204" pitchFamily="34" charset="0"/>
              <a:buNone/>
            </a:pPr>
            <a:r>
              <a:rPr lang="en-US" sz="1500" b="1" kern="0" dirty="0">
                <a:solidFill>
                  <a:srgbClr val="002060"/>
                </a:solidFill>
              </a:rPr>
              <a:t>Healthcare (</a:t>
            </a:r>
            <a:r>
              <a:rPr lang="en-US" sz="1500" b="1" kern="0" dirty="0" err="1">
                <a:solidFill>
                  <a:srgbClr val="002060"/>
                </a:solidFill>
              </a:rPr>
              <a:t>Netcare</a:t>
            </a:r>
            <a:r>
              <a:rPr lang="en-US" sz="1500" b="1" kern="0" dirty="0">
                <a:solidFill>
                  <a:srgbClr val="002060"/>
                </a:solidFill>
              </a:rPr>
              <a:t>, Gauteng Department of Health)</a:t>
            </a:r>
          </a:p>
          <a:p>
            <a:pPr marL="0" indent="0">
              <a:spcBef>
                <a:spcPts val="675"/>
              </a:spcBef>
              <a:spcAft>
                <a:spcPts val="675"/>
              </a:spcAft>
              <a:buFont typeface="Arial" panose="020B0604020202020204" pitchFamily="34" charset="0"/>
              <a:buNone/>
            </a:pPr>
            <a:r>
              <a:rPr lang="en-US" sz="1500" b="1" kern="0" dirty="0">
                <a:solidFill>
                  <a:srgbClr val="002060"/>
                </a:solidFill>
              </a:rPr>
              <a:t>Industrials, Manufacturing and Mining (Foskor, De Beers, </a:t>
            </a:r>
            <a:r>
              <a:rPr lang="en-US" sz="1500" b="1" kern="0" dirty="0" err="1">
                <a:solidFill>
                  <a:srgbClr val="002060"/>
                </a:solidFill>
              </a:rPr>
              <a:t>Scaw</a:t>
            </a:r>
            <a:r>
              <a:rPr lang="en-US" sz="1500" b="1" kern="0" dirty="0">
                <a:solidFill>
                  <a:srgbClr val="002060"/>
                </a:solidFill>
              </a:rPr>
              <a:t> Metals)</a:t>
            </a:r>
          </a:p>
          <a:p>
            <a:pPr marL="0" indent="0">
              <a:spcBef>
                <a:spcPts val="675"/>
              </a:spcBef>
              <a:spcAft>
                <a:spcPts val="675"/>
              </a:spcAft>
              <a:buFont typeface="Arial" panose="020B0604020202020204" pitchFamily="34" charset="0"/>
              <a:buNone/>
            </a:pPr>
            <a:r>
              <a:rPr lang="en-US" sz="1500" b="1" kern="0" dirty="0">
                <a:solidFill>
                  <a:srgbClr val="002060"/>
                </a:solidFill>
              </a:rPr>
              <a:t>Logistics and Transportation (XPS, UTI, Transnet)</a:t>
            </a:r>
          </a:p>
          <a:p>
            <a:pPr marL="0" indent="0">
              <a:spcBef>
                <a:spcPts val="675"/>
              </a:spcBef>
              <a:spcAft>
                <a:spcPts val="675"/>
              </a:spcAft>
              <a:buFont typeface="Arial" panose="020B0604020202020204" pitchFamily="34" charset="0"/>
              <a:buNone/>
            </a:pPr>
            <a:r>
              <a:rPr lang="en-US" sz="1500" b="1" kern="0" dirty="0">
                <a:solidFill>
                  <a:srgbClr val="002060"/>
                </a:solidFill>
              </a:rPr>
              <a:t>Provincial, National and Local Government (Buffalo City Municipality, City of Johannesburg, City of Cape Town, National Treasury, Nelson Mandela Bay Metropolitan Municipality, Department of </a:t>
            </a:r>
            <a:r>
              <a:rPr lang="en-US" sz="1500" b="1" kern="0" dirty="0" smtClean="0">
                <a:solidFill>
                  <a:srgbClr val="002060"/>
                </a:solidFill>
              </a:rPr>
              <a:t>Health, </a:t>
            </a:r>
            <a:r>
              <a:rPr lang="en-US" sz="1500" b="1" kern="0" dirty="0" err="1" smtClean="0">
                <a:solidFill>
                  <a:srgbClr val="002060"/>
                </a:solidFill>
              </a:rPr>
              <a:t>DoJ</a:t>
            </a:r>
            <a:r>
              <a:rPr lang="en-US" sz="1500" b="1" kern="0" dirty="0" smtClean="0">
                <a:solidFill>
                  <a:srgbClr val="002060"/>
                </a:solidFill>
              </a:rPr>
              <a:t>, Ekurhuleni)</a:t>
            </a:r>
            <a:endParaRPr lang="en-US" sz="1500" b="1" kern="0" dirty="0">
              <a:solidFill>
                <a:srgbClr val="002060"/>
              </a:solidFill>
            </a:endParaRPr>
          </a:p>
          <a:p>
            <a:pPr marL="0" indent="0">
              <a:spcBef>
                <a:spcPts val="675"/>
              </a:spcBef>
              <a:spcAft>
                <a:spcPts val="675"/>
              </a:spcAft>
              <a:buFont typeface="Arial" panose="020B0604020202020204" pitchFamily="34" charset="0"/>
              <a:buNone/>
            </a:pPr>
            <a:r>
              <a:rPr lang="en-US" sz="1500" b="1" kern="0" dirty="0">
                <a:solidFill>
                  <a:srgbClr val="002060"/>
                </a:solidFill>
              </a:rPr>
              <a:t>SOCs (Eskom, ATNS, ACSA, Independent Development Trust, Transnet)</a:t>
            </a:r>
          </a:p>
          <a:p>
            <a:pPr marL="0" indent="0">
              <a:spcBef>
                <a:spcPts val="675"/>
              </a:spcBef>
              <a:spcAft>
                <a:spcPts val="675"/>
              </a:spcAft>
              <a:buFont typeface="Arial" panose="020B0604020202020204" pitchFamily="34" charset="0"/>
              <a:buNone/>
            </a:pPr>
            <a:r>
              <a:rPr lang="en-US" sz="1500" b="1" kern="0" dirty="0">
                <a:solidFill>
                  <a:srgbClr val="002060"/>
                </a:solidFill>
              </a:rPr>
              <a:t>Telecommunications (Telkom, MTN, Telecom </a:t>
            </a:r>
            <a:r>
              <a:rPr lang="en-US" sz="1500" b="1" kern="0" dirty="0" smtClean="0">
                <a:solidFill>
                  <a:srgbClr val="002060"/>
                </a:solidFill>
              </a:rPr>
              <a:t>Namibia, Ghana Telecoms, MTN Ghana)</a:t>
            </a:r>
            <a:endParaRPr lang="en-US" sz="1500" b="1" kern="0" dirty="0">
              <a:solidFill>
                <a:srgbClr val="002060"/>
              </a:solidFill>
            </a:endParaRPr>
          </a:p>
          <a:p>
            <a:pPr marL="0" indent="0">
              <a:spcBef>
                <a:spcPts val="675"/>
              </a:spcBef>
              <a:spcAft>
                <a:spcPts val="675"/>
              </a:spcAft>
              <a:buFont typeface="Arial" panose="020B0604020202020204" pitchFamily="34" charset="0"/>
              <a:buNone/>
            </a:pPr>
            <a:r>
              <a:rPr lang="en-US" sz="1500" b="1" kern="0" dirty="0">
                <a:solidFill>
                  <a:srgbClr val="002060"/>
                </a:solidFill>
              </a:rPr>
              <a:t>FMCG and Retail (</a:t>
            </a:r>
            <a:r>
              <a:rPr lang="en-US" sz="1500" b="1" kern="0" dirty="0" smtClean="0">
                <a:solidFill>
                  <a:srgbClr val="002060"/>
                </a:solidFill>
              </a:rPr>
              <a:t>EDCON, Mr Price Group, Tsogo Sun)</a:t>
            </a:r>
            <a:endParaRPr lang="en-US" sz="1500" b="1" kern="0" dirty="0">
              <a:solidFill>
                <a:srgbClr val="002060"/>
              </a:solidFill>
            </a:endParaRPr>
          </a:p>
        </p:txBody>
      </p:sp>
      <p:pic>
        <p:nvPicPr>
          <p:cNvPr id="9218" name="Picture 2" descr="http://blogs.warwick.ac.uk/images/careers/2012/05/10/experience.jpg?maxWidth=500"/>
          <p:cNvPicPr>
            <a:picLocks noChangeAspect="1" noChangeArrowheads="1"/>
          </p:cNvPicPr>
          <p:nvPr/>
        </p:nvPicPr>
        <p:blipFill rotWithShape="1">
          <a:blip r:embed="rId3">
            <a:extLst>
              <a:ext uri="{28A0092B-C50C-407E-A947-70E740481C1C}">
                <a14:useLocalDpi xmlns:a14="http://schemas.microsoft.com/office/drawing/2010/main" val="0"/>
              </a:ext>
            </a:extLst>
          </a:blip>
          <a:srcRect b="44172"/>
          <a:stretch/>
        </p:blipFill>
        <p:spPr bwMode="auto">
          <a:xfrm>
            <a:off x="8672719" y="5315172"/>
            <a:ext cx="3333750" cy="1350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815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40000">
              <a:schemeClr val="accent1">
                <a:lumMod val="5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2162" y="177772"/>
            <a:ext cx="2001079" cy="964923"/>
          </a:xfrm>
          <a:prstGeom prst="rect">
            <a:avLst/>
          </a:prstGeom>
        </p:spPr>
      </p:pic>
      <p:sp>
        <p:nvSpPr>
          <p:cNvPr id="5" name="Rectangle 4"/>
          <p:cNvSpPr/>
          <p:nvPr/>
        </p:nvSpPr>
        <p:spPr>
          <a:xfrm>
            <a:off x="0" y="163276"/>
            <a:ext cx="6783703" cy="99391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6000" b="1" dirty="0">
                <a:solidFill>
                  <a:srgbClr val="002060"/>
                </a:solidFill>
              </a:rPr>
              <a:t>Key Differentiators</a:t>
            </a:r>
          </a:p>
        </p:txBody>
      </p:sp>
      <p:pic>
        <p:nvPicPr>
          <p:cNvPr id="7" name="Picture 2" descr="http://www.tridentsolutions.com/wp-content/uploads/2015/03/experince-te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57151"/>
            <a:ext cx="12192000" cy="3951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910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40000">
              <a:schemeClr val="accent1">
                <a:lumMod val="5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2162" y="177772"/>
            <a:ext cx="2001079" cy="964923"/>
          </a:xfrm>
          <a:prstGeom prst="rect">
            <a:avLst/>
          </a:prstGeom>
        </p:spPr>
      </p:pic>
      <p:sp>
        <p:nvSpPr>
          <p:cNvPr id="5" name="Rectangle 4"/>
          <p:cNvSpPr/>
          <p:nvPr/>
        </p:nvSpPr>
        <p:spPr>
          <a:xfrm>
            <a:off x="0" y="163276"/>
            <a:ext cx="6783703" cy="99391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6000" b="1" dirty="0">
                <a:solidFill>
                  <a:srgbClr val="002060"/>
                </a:solidFill>
              </a:rPr>
              <a:t>Key Differentiators</a:t>
            </a:r>
          </a:p>
        </p:txBody>
      </p:sp>
      <p:pic>
        <p:nvPicPr>
          <p:cNvPr id="6" name="Picture 4" descr="http://www.riaconsolutions.com/img/slider-2/differentiators-1.jpg"/>
          <p:cNvPicPr>
            <a:picLocks noChangeAspect="1" noChangeArrowheads="1"/>
          </p:cNvPicPr>
          <p:nvPr/>
        </p:nvPicPr>
        <p:blipFill rotWithShape="1">
          <a:blip r:embed="rId3">
            <a:extLst>
              <a:ext uri="{28A0092B-C50C-407E-A947-70E740481C1C}">
                <a14:useLocalDpi xmlns:a14="http://schemas.microsoft.com/office/drawing/2010/main" val="0"/>
              </a:ext>
            </a:extLst>
          </a:blip>
          <a:srcRect l="31729" r="23975"/>
          <a:stretch/>
        </p:blipFill>
        <p:spPr bwMode="auto">
          <a:xfrm>
            <a:off x="7832034" y="4094921"/>
            <a:ext cx="3931693" cy="24098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3826" y="1433134"/>
            <a:ext cx="7541656" cy="4619854"/>
          </a:xfrm>
          <a:prstGeom prst="rect">
            <a:avLst/>
          </a:prstGeom>
        </p:spPr>
        <p:txBody>
          <a:bodyPr wrap="square">
            <a:spAutoFit/>
          </a:bodyPr>
          <a:lstStyle/>
          <a:p>
            <a:pPr marL="285750" indent="-285750">
              <a:lnSpc>
                <a:spcPct val="150000"/>
              </a:lnSpc>
              <a:buFont typeface="Wingdings" panose="05000000000000000000" pitchFamily="2" charset="2"/>
              <a:buChar char="§"/>
            </a:pPr>
            <a:r>
              <a:rPr lang="en-ZA" b="1" dirty="0">
                <a:solidFill>
                  <a:srgbClr val="002060"/>
                </a:solidFill>
                <a:ea typeface="Times New Roman" panose="02020603050405020304" pitchFamily="18" charset="0"/>
                <a:cs typeface="Times New Roman" panose="02020603050405020304" pitchFamily="18" charset="0"/>
              </a:rPr>
              <a:t>Specialised industry experience.</a:t>
            </a:r>
          </a:p>
          <a:p>
            <a:pPr marL="285750" indent="-285750">
              <a:lnSpc>
                <a:spcPct val="150000"/>
              </a:lnSpc>
              <a:buFont typeface="Wingdings" panose="05000000000000000000" pitchFamily="2" charset="2"/>
              <a:buChar char="§"/>
            </a:pPr>
            <a:r>
              <a:rPr lang="en-ZA" b="1" dirty="0">
                <a:solidFill>
                  <a:srgbClr val="002060"/>
                </a:solidFill>
                <a:ea typeface="Times New Roman" panose="02020603050405020304" pitchFamily="18" charset="0"/>
                <a:cs typeface="Times New Roman" panose="02020603050405020304" pitchFamily="18" charset="0"/>
              </a:rPr>
              <a:t>Staff compliment with Unique skill sets.</a:t>
            </a:r>
          </a:p>
          <a:p>
            <a:pPr marL="285750" indent="-285750">
              <a:lnSpc>
                <a:spcPct val="150000"/>
              </a:lnSpc>
              <a:buFont typeface="Wingdings" panose="05000000000000000000" pitchFamily="2" charset="2"/>
              <a:buChar char="§"/>
            </a:pPr>
            <a:r>
              <a:rPr lang="en-ZA" b="1" dirty="0">
                <a:solidFill>
                  <a:srgbClr val="002060"/>
                </a:solidFill>
                <a:ea typeface="Times New Roman" panose="02020603050405020304" pitchFamily="18" charset="0"/>
                <a:cs typeface="Times New Roman" panose="02020603050405020304" pitchFamily="18" charset="0"/>
              </a:rPr>
              <a:t>Very strong strategic alliances and partnerships with industry leaders.</a:t>
            </a:r>
          </a:p>
          <a:p>
            <a:pPr marL="285750" indent="-285750">
              <a:lnSpc>
                <a:spcPct val="150000"/>
              </a:lnSpc>
              <a:buFont typeface="Wingdings" panose="05000000000000000000" pitchFamily="2" charset="2"/>
              <a:buChar char="§"/>
            </a:pPr>
            <a:r>
              <a:rPr lang="en-US" b="1" kern="0" dirty="0">
                <a:solidFill>
                  <a:srgbClr val="002060"/>
                </a:solidFill>
              </a:rPr>
              <a:t>Track record of delivering and supporting successful complex systems.</a:t>
            </a:r>
            <a:endParaRPr lang="en-ZA" b="1" dirty="0">
              <a:solidFill>
                <a:srgbClr val="002060"/>
              </a:solidFill>
              <a:ea typeface="Calibri" panose="020F0502020204030204" pitchFamily="34" charset="0"/>
              <a:cs typeface="Times New Roman" panose="02020603050405020304" pitchFamily="18" charset="0"/>
            </a:endParaRPr>
          </a:p>
          <a:p>
            <a:pPr marL="285750" indent="-285750">
              <a:lnSpc>
                <a:spcPct val="150000"/>
              </a:lnSpc>
              <a:buFont typeface="Wingdings" panose="05000000000000000000" pitchFamily="2" charset="2"/>
              <a:buChar char="§"/>
            </a:pPr>
            <a:r>
              <a:rPr lang="en-ZA" b="1" dirty="0">
                <a:solidFill>
                  <a:srgbClr val="002060"/>
                </a:solidFill>
                <a:ea typeface="Times New Roman" panose="02020603050405020304" pitchFamily="18" charset="0"/>
                <a:cs typeface="Times New Roman" panose="02020603050405020304" pitchFamily="18" charset="0"/>
              </a:rPr>
              <a:t>Focused approach in understanding our customer’s real needs.</a:t>
            </a:r>
            <a:endParaRPr lang="en-US" b="1" dirty="0">
              <a:solidFill>
                <a:srgbClr val="002060"/>
              </a:solidFill>
            </a:endParaRPr>
          </a:p>
          <a:p>
            <a:pPr marL="285750" indent="-285750">
              <a:lnSpc>
                <a:spcPct val="150000"/>
              </a:lnSpc>
              <a:buFont typeface="Wingdings" panose="05000000000000000000" pitchFamily="2" charset="2"/>
              <a:buChar char="§"/>
            </a:pPr>
            <a:r>
              <a:rPr lang="en-US" b="1" dirty="0">
                <a:solidFill>
                  <a:srgbClr val="002060"/>
                </a:solidFill>
                <a:ea typeface="Calibri" panose="020F0502020204030204" pitchFamily="34" charset="0"/>
                <a:cs typeface="Times New Roman" panose="02020603050405020304" pitchFamily="18" charset="0"/>
              </a:rPr>
              <a:t>We have a “feet on the ground approach”.</a:t>
            </a:r>
            <a:endParaRPr lang="en-ZA" b="1" dirty="0">
              <a:solidFill>
                <a:srgbClr val="002060"/>
              </a:solidFill>
              <a:ea typeface="Calibri" panose="020F0502020204030204" pitchFamily="34" charset="0"/>
              <a:cs typeface="Times New Roman" panose="02020603050405020304" pitchFamily="18" charset="0"/>
            </a:endParaRPr>
          </a:p>
          <a:p>
            <a:pPr marL="285750" indent="-285750">
              <a:lnSpc>
                <a:spcPct val="150000"/>
              </a:lnSpc>
              <a:buFont typeface="Wingdings" panose="05000000000000000000" pitchFamily="2" charset="2"/>
              <a:buChar char="§"/>
            </a:pPr>
            <a:r>
              <a:rPr lang="en-ZA" b="1" dirty="0">
                <a:solidFill>
                  <a:srgbClr val="002060"/>
                </a:solidFill>
                <a:ea typeface="Times New Roman" panose="02020603050405020304" pitchFamily="18" charset="0"/>
                <a:cs typeface="Times New Roman" panose="02020603050405020304" pitchFamily="18" charset="0"/>
              </a:rPr>
              <a:t>Agility and Flexibility. Fast to market.</a:t>
            </a:r>
            <a:endParaRPr lang="en-ZA" b="1" dirty="0">
              <a:solidFill>
                <a:srgbClr val="002060"/>
              </a:solidFill>
              <a:ea typeface="Calibri" panose="020F0502020204030204" pitchFamily="34" charset="0"/>
              <a:cs typeface="Times New Roman" panose="02020603050405020304" pitchFamily="18" charset="0"/>
            </a:endParaRPr>
          </a:p>
          <a:p>
            <a:pPr marL="285750" indent="-285750">
              <a:lnSpc>
                <a:spcPct val="150000"/>
              </a:lnSpc>
              <a:buFont typeface="Wingdings" panose="05000000000000000000" pitchFamily="2" charset="2"/>
              <a:buChar char="§"/>
            </a:pPr>
            <a:r>
              <a:rPr lang="en-ZA" b="1" dirty="0">
                <a:solidFill>
                  <a:srgbClr val="002060"/>
                </a:solidFill>
                <a:ea typeface="Times New Roman" panose="02020603050405020304" pitchFamily="18" charset="0"/>
                <a:cs typeface="Times New Roman" panose="02020603050405020304" pitchFamily="18" charset="0"/>
              </a:rPr>
              <a:t>We provide solutions with a distinctive level of professionalism and service.</a:t>
            </a:r>
          </a:p>
          <a:p>
            <a:pPr marL="285750" indent="-285750">
              <a:lnSpc>
                <a:spcPct val="150000"/>
              </a:lnSpc>
              <a:buFont typeface="Wingdings" panose="05000000000000000000" pitchFamily="2" charset="2"/>
              <a:buChar char="§"/>
            </a:pPr>
            <a:r>
              <a:rPr lang="en-ZA" b="1" dirty="0">
                <a:solidFill>
                  <a:srgbClr val="002060"/>
                </a:solidFill>
                <a:effectLst/>
                <a:ea typeface="Calibri" panose="020F0502020204030204" pitchFamily="34" charset="0"/>
                <a:cs typeface="Times New Roman" panose="02020603050405020304" pitchFamily="18" charset="0"/>
              </a:rPr>
              <a:t>We focus on time, quality and cost in order to provide our clients with the assurance that their needs are our priority.</a:t>
            </a:r>
          </a:p>
        </p:txBody>
      </p:sp>
    </p:spTree>
    <p:extLst>
      <p:ext uri="{BB962C8B-B14F-4D97-AF65-F5344CB8AC3E}">
        <p14:creationId xmlns:p14="http://schemas.microsoft.com/office/powerpoint/2010/main" val="4190557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40000">
              <a:schemeClr val="accent1">
                <a:lumMod val="5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2162" y="177772"/>
            <a:ext cx="2001079" cy="964923"/>
          </a:xfrm>
          <a:prstGeom prst="rect">
            <a:avLst/>
          </a:prstGeom>
        </p:spPr>
      </p:pic>
      <p:sp>
        <p:nvSpPr>
          <p:cNvPr id="5" name="Rectangle 4"/>
          <p:cNvSpPr/>
          <p:nvPr/>
        </p:nvSpPr>
        <p:spPr>
          <a:xfrm>
            <a:off x="1" y="163276"/>
            <a:ext cx="4572000" cy="99391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6000" dirty="0">
                <a:solidFill>
                  <a:srgbClr val="002060"/>
                </a:solidFill>
              </a:rPr>
              <a:t>Contact Us</a:t>
            </a:r>
          </a:p>
        </p:txBody>
      </p:sp>
      <p:pic>
        <p:nvPicPr>
          <p:cNvPr id="6" name="Picture 2" descr="http://apollodx.com/wp-content/uploads/2016/03/Conta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2204" y="2454303"/>
            <a:ext cx="4447118" cy="29531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26869" y="1527575"/>
            <a:ext cx="6096000" cy="4524315"/>
          </a:xfrm>
          <a:prstGeom prst="rect">
            <a:avLst/>
          </a:prstGeom>
        </p:spPr>
        <p:txBody>
          <a:bodyPr>
            <a:spAutoFit/>
          </a:bodyPr>
          <a:lstStyle/>
          <a:p>
            <a:r>
              <a:rPr lang="en-US" b="1" dirty="0" smtClean="0">
                <a:solidFill>
                  <a:schemeClr val="bg1"/>
                </a:solidFill>
              </a:rPr>
              <a:t>South </a:t>
            </a:r>
            <a:r>
              <a:rPr lang="en-US" b="1" dirty="0">
                <a:solidFill>
                  <a:schemeClr val="bg1"/>
                </a:solidFill>
              </a:rPr>
              <a:t>Africa </a:t>
            </a:r>
            <a:r>
              <a:rPr lang="en-US" b="1" dirty="0" smtClean="0">
                <a:solidFill>
                  <a:schemeClr val="bg1"/>
                </a:solidFill>
              </a:rPr>
              <a:t>Office</a:t>
            </a:r>
          </a:p>
          <a:p>
            <a:r>
              <a:rPr lang="en-US" b="1" dirty="0" err="1" smtClean="0">
                <a:solidFill>
                  <a:schemeClr val="bg1"/>
                </a:solidFill>
              </a:rPr>
              <a:t>Saldomax</a:t>
            </a:r>
            <a:r>
              <a:rPr lang="en-US" b="1" dirty="0" smtClean="0">
                <a:solidFill>
                  <a:schemeClr val="bg1"/>
                </a:solidFill>
              </a:rPr>
              <a:t> House| 25 Autumn Street| Rivonia| </a:t>
            </a:r>
            <a:r>
              <a:rPr lang="en-US" b="1" dirty="0">
                <a:solidFill>
                  <a:schemeClr val="bg1"/>
                </a:solidFill>
              </a:rPr>
              <a:t>Johannesburg| South Africa</a:t>
            </a:r>
          </a:p>
          <a:p>
            <a:r>
              <a:rPr lang="en-US" b="1" dirty="0">
                <a:solidFill>
                  <a:schemeClr val="bg1"/>
                </a:solidFill>
              </a:rPr>
              <a:t>Office: +27 10 593 0595</a:t>
            </a:r>
          </a:p>
          <a:p>
            <a:endParaRPr lang="en-US" b="1" dirty="0" smtClean="0">
              <a:solidFill>
                <a:schemeClr val="bg1"/>
              </a:solidFill>
            </a:endParaRPr>
          </a:p>
          <a:p>
            <a:r>
              <a:rPr lang="en-US" b="1" dirty="0" smtClean="0">
                <a:solidFill>
                  <a:schemeClr val="bg1"/>
                </a:solidFill>
              </a:rPr>
              <a:t>Ghana </a:t>
            </a:r>
            <a:r>
              <a:rPr lang="en-US" b="1" dirty="0">
                <a:solidFill>
                  <a:schemeClr val="bg1"/>
                </a:solidFill>
              </a:rPr>
              <a:t>office </a:t>
            </a:r>
            <a:endParaRPr lang="en-US" b="1" dirty="0" smtClean="0">
              <a:solidFill>
                <a:schemeClr val="bg1"/>
              </a:solidFill>
            </a:endParaRPr>
          </a:p>
          <a:p>
            <a:r>
              <a:rPr lang="en-US" b="1" dirty="0" err="1" smtClean="0">
                <a:solidFill>
                  <a:schemeClr val="bg1"/>
                </a:solidFill>
              </a:rPr>
              <a:t>Stanbic</a:t>
            </a:r>
            <a:r>
              <a:rPr lang="en-US" b="1" dirty="0" smtClean="0">
                <a:solidFill>
                  <a:schemeClr val="bg1"/>
                </a:solidFill>
              </a:rPr>
              <a:t> </a:t>
            </a:r>
            <a:r>
              <a:rPr lang="en-US" b="1" dirty="0">
                <a:solidFill>
                  <a:schemeClr val="bg1"/>
                </a:solidFill>
              </a:rPr>
              <a:t>Heights, G15 |Intersection of Liberation road and North Liberation link | Airport city | Accra, Ghana</a:t>
            </a:r>
            <a:br>
              <a:rPr lang="en-US" b="1" dirty="0">
                <a:solidFill>
                  <a:schemeClr val="bg1"/>
                </a:solidFill>
              </a:rPr>
            </a:br>
            <a:r>
              <a:rPr lang="en-US" b="1" dirty="0">
                <a:solidFill>
                  <a:schemeClr val="bg1"/>
                </a:solidFill>
              </a:rPr>
              <a:t>Office: +233 (0) 20 007 9793 </a:t>
            </a:r>
            <a:r>
              <a:rPr lang="en-US" b="1" dirty="0" smtClean="0">
                <a:solidFill>
                  <a:schemeClr val="bg1"/>
                </a:solidFill>
              </a:rPr>
              <a:t>|</a:t>
            </a:r>
          </a:p>
          <a:p>
            <a:r>
              <a:rPr lang="en-US" b="1" dirty="0" smtClean="0">
                <a:solidFill>
                  <a:schemeClr val="bg1"/>
                </a:solidFill>
              </a:rPr>
              <a:t> </a:t>
            </a:r>
            <a:endParaRPr lang="en-US" b="1" dirty="0">
              <a:solidFill>
                <a:schemeClr val="bg1"/>
              </a:solidFill>
            </a:endParaRPr>
          </a:p>
          <a:p>
            <a:r>
              <a:rPr lang="en-US" b="1" dirty="0">
                <a:solidFill>
                  <a:schemeClr val="bg1"/>
                </a:solidFill>
              </a:rPr>
              <a:t>Dubai Office|#110, EIB 04, Dubai Internet </a:t>
            </a:r>
            <a:r>
              <a:rPr lang="en-US" b="1" dirty="0" err="1">
                <a:solidFill>
                  <a:schemeClr val="bg1"/>
                </a:solidFill>
              </a:rPr>
              <a:t>City|PO</a:t>
            </a:r>
            <a:r>
              <a:rPr lang="en-US" b="1" dirty="0">
                <a:solidFill>
                  <a:schemeClr val="bg1"/>
                </a:solidFill>
              </a:rPr>
              <a:t> Box 502134, Dubai, United Arab Emirates</a:t>
            </a:r>
            <a:r>
              <a:rPr lang="en-US" b="1" dirty="0" smtClean="0">
                <a:solidFill>
                  <a:schemeClr val="bg1"/>
                </a:solidFill>
              </a:rPr>
              <a:t>.</a:t>
            </a:r>
          </a:p>
          <a:p>
            <a:endParaRPr lang="en-US" b="1" dirty="0">
              <a:solidFill>
                <a:schemeClr val="bg1"/>
              </a:solidFill>
            </a:endParaRPr>
          </a:p>
          <a:p>
            <a:r>
              <a:rPr lang="en-US" b="1" dirty="0">
                <a:solidFill>
                  <a:schemeClr val="bg1"/>
                </a:solidFill>
              </a:rPr>
              <a:t>Cell:+27 82 722 </a:t>
            </a:r>
            <a:r>
              <a:rPr lang="en-US" b="1" dirty="0" smtClean="0">
                <a:solidFill>
                  <a:schemeClr val="bg1"/>
                </a:solidFill>
              </a:rPr>
              <a:t>6311</a:t>
            </a:r>
          </a:p>
          <a:p>
            <a:endParaRPr lang="en-US" b="1" dirty="0">
              <a:solidFill>
                <a:schemeClr val="bg1"/>
              </a:solidFill>
            </a:endParaRPr>
          </a:p>
          <a:p>
            <a:r>
              <a:rPr lang="en-US" b="1" dirty="0" smtClean="0">
                <a:solidFill>
                  <a:schemeClr val="bg1"/>
                </a:solidFill>
              </a:rPr>
              <a:t>|</a:t>
            </a:r>
            <a:r>
              <a:rPr lang="en-US" b="1" dirty="0">
                <a:solidFill>
                  <a:schemeClr val="bg1"/>
                </a:solidFill>
              </a:rPr>
              <a:t>www.rayburn.co.za | </a:t>
            </a:r>
          </a:p>
        </p:txBody>
      </p:sp>
    </p:spTree>
    <p:extLst>
      <p:ext uri="{BB962C8B-B14F-4D97-AF65-F5344CB8AC3E}">
        <p14:creationId xmlns:p14="http://schemas.microsoft.com/office/powerpoint/2010/main" val="236888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40000">
              <a:schemeClr val="accent1">
                <a:lumMod val="5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3538331" y="2681189"/>
            <a:ext cx="4572000" cy="99391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6000" b="1" dirty="0">
                <a:solidFill>
                  <a:schemeClr val="bg1"/>
                </a:solidFill>
              </a:rPr>
              <a:t>Thank You!</a:t>
            </a:r>
          </a:p>
        </p:txBody>
      </p:sp>
    </p:spTree>
    <p:extLst>
      <p:ext uri="{BB962C8B-B14F-4D97-AF65-F5344CB8AC3E}">
        <p14:creationId xmlns:p14="http://schemas.microsoft.com/office/powerpoint/2010/main" val="4072168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66425"/>
            <a:ext cx="12192000" cy="3942325"/>
          </a:xfrm>
          <a:prstGeom prst="rect">
            <a:avLst/>
          </a:prstGeom>
        </p:spPr>
      </p:pic>
      <p:sp>
        <p:nvSpPr>
          <p:cNvPr id="5" name="Rectangle 4"/>
          <p:cNvSpPr/>
          <p:nvPr/>
        </p:nvSpPr>
        <p:spPr>
          <a:xfrm>
            <a:off x="1252025" y="3771926"/>
            <a:ext cx="7818783" cy="99391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6000" b="1" dirty="0">
                <a:solidFill>
                  <a:schemeClr val="bg1"/>
                </a:solidFill>
              </a:rPr>
              <a:t>Company </a:t>
            </a:r>
            <a:r>
              <a:rPr lang="en-ZA" sz="6000" b="1" dirty="0" smtClean="0">
                <a:solidFill>
                  <a:schemeClr val="bg1"/>
                </a:solidFill>
              </a:rPr>
              <a:t>Overview</a:t>
            </a:r>
            <a:endParaRPr lang="en-ZA" sz="6000" b="1"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0352" y="509076"/>
            <a:ext cx="2001079" cy="964923"/>
          </a:xfrm>
          <a:prstGeom prst="rect">
            <a:avLst/>
          </a:prstGeom>
        </p:spPr>
      </p:pic>
    </p:spTree>
    <p:extLst>
      <p:ext uri="{BB962C8B-B14F-4D97-AF65-F5344CB8AC3E}">
        <p14:creationId xmlns:p14="http://schemas.microsoft.com/office/powerpoint/2010/main" val="1010518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3410"/>
          <a:stretch/>
        </p:blipFill>
        <p:spPr>
          <a:xfrm>
            <a:off x="9275044" y="2823566"/>
            <a:ext cx="2764911" cy="1903568"/>
          </a:xfrm>
          <a:prstGeom prst="rect">
            <a:avLst/>
          </a:prstGeom>
        </p:spPr>
      </p:pic>
      <p:sp>
        <p:nvSpPr>
          <p:cNvPr id="5" name="Rectangle 4"/>
          <p:cNvSpPr/>
          <p:nvPr/>
        </p:nvSpPr>
        <p:spPr>
          <a:xfrm>
            <a:off x="170330" y="480086"/>
            <a:ext cx="7182678" cy="99391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6000" b="1" dirty="0">
                <a:solidFill>
                  <a:srgbClr val="002060"/>
                </a:solidFill>
              </a:rPr>
              <a:t>Company </a:t>
            </a:r>
            <a:r>
              <a:rPr lang="en-ZA" sz="6000" b="1" dirty="0" smtClean="0">
                <a:solidFill>
                  <a:srgbClr val="002060"/>
                </a:solidFill>
              </a:rPr>
              <a:t>Overview</a:t>
            </a:r>
            <a:endParaRPr lang="en-ZA" sz="6000" b="1" dirty="0">
              <a:solidFill>
                <a:srgbClr val="00206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6961" y="494580"/>
            <a:ext cx="2001079" cy="964923"/>
          </a:xfrm>
          <a:prstGeom prst="rect">
            <a:avLst/>
          </a:prstGeom>
        </p:spPr>
      </p:pic>
      <p:sp>
        <p:nvSpPr>
          <p:cNvPr id="7" name="Rectangle 6"/>
          <p:cNvSpPr/>
          <p:nvPr/>
        </p:nvSpPr>
        <p:spPr>
          <a:xfrm>
            <a:off x="380914" y="1394596"/>
            <a:ext cx="9276047" cy="3817455"/>
          </a:xfrm>
          <a:prstGeom prst="rect">
            <a:avLst/>
          </a:prstGeom>
        </p:spPr>
        <p:txBody>
          <a:bodyPr wrap="square">
            <a:spAutoFit/>
          </a:bodyPr>
          <a:lstStyle/>
          <a:p>
            <a:pPr marL="228600">
              <a:lnSpc>
                <a:spcPct val="107000"/>
              </a:lnSpc>
              <a:spcAft>
                <a:spcPts val="800"/>
              </a:spcAft>
            </a:pPr>
            <a:r>
              <a:rPr lang="en-ZA"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Rayburn Consulting is </a:t>
            </a:r>
            <a:r>
              <a:rPr lang="en-ZA" sz="20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an established </a:t>
            </a:r>
            <a:r>
              <a:rPr lang="en-ZA"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technology partner with </a:t>
            </a:r>
            <a:r>
              <a:rPr lang="en-ZA" sz="20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Oracle, SAP, IBM, Microsoft and Huawei and has </a:t>
            </a:r>
            <a:r>
              <a:rPr lang="en-ZA"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extensive experience in the area of </a:t>
            </a:r>
            <a:r>
              <a:rPr lang="en-ZA" sz="20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Software development and implementation in Telecoms and Media Solutions, Municipal </a:t>
            </a:r>
            <a:r>
              <a:rPr lang="en-ZA"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Service Solutions, Business Process Management, Managed Services, Supply Chain, Governance, Security Management, Infrastructure </a:t>
            </a:r>
            <a:r>
              <a:rPr lang="en-ZA" sz="20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Management, GRC </a:t>
            </a:r>
            <a:r>
              <a:rPr lang="en-ZA"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and Web Services.</a:t>
            </a:r>
          </a:p>
          <a:p>
            <a:pPr marL="228600">
              <a:lnSpc>
                <a:spcPct val="107000"/>
              </a:lnSpc>
              <a:spcAft>
                <a:spcPts val="800"/>
              </a:spcAft>
            </a:pPr>
            <a:r>
              <a:rPr lang="en-ZA"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Rayburn Consulting is a 100% Black Female </a:t>
            </a:r>
            <a:r>
              <a:rPr lang="en-ZA" sz="20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Owned </a:t>
            </a:r>
            <a:r>
              <a:rPr lang="en-ZA"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Level One (1) B-BBEE contributor. We are wholly South African with broad </a:t>
            </a:r>
            <a:r>
              <a:rPr lang="en-ZA" sz="20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cross industry experience</a:t>
            </a:r>
            <a:r>
              <a:rPr lang="en-ZA"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ZA" sz="20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We </a:t>
            </a:r>
            <a:r>
              <a:rPr lang="en-ZA"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have assisted and worked with </a:t>
            </a:r>
            <a:r>
              <a:rPr lang="en-ZA" sz="20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many organisations with strategy execution and technology implementation, </a:t>
            </a:r>
            <a:r>
              <a:rPr lang="en-ZA"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as well as </a:t>
            </a:r>
            <a:r>
              <a:rPr lang="en-ZA" sz="20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professional business and system </a:t>
            </a:r>
            <a:r>
              <a:rPr lang="en-ZA"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advisory </a:t>
            </a:r>
            <a:r>
              <a:rPr lang="en-ZA" sz="20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services </a:t>
            </a:r>
            <a:r>
              <a:rPr lang="en-ZA"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in South Africa, Africa and the Middle </a:t>
            </a:r>
            <a:r>
              <a:rPr lang="en-ZA" sz="20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East</a:t>
            </a:r>
            <a:r>
              <a:rPr lang="en-ZA"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ZA"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2" descr="http://www.envisionit.com.au/images/Oracle_GoldPartner_200X7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988" y="5148155"/>
            <a:ext cx="1475321" cy="65664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idalaw.co.za/images/BBBEE-Level1.gif"/>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75135" y="5101994"/>
            <a:ext cx="1963652" cy="874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sap logo">
            <a:hlinkClick r:id="rId6" tooltip="Search images of sap logo"/>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8893" y="5148155"/>
            <a:ext cx="1475321" cy="6209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a:stretch>
            <a:fillRect/>
          </a:stretch>
        </p:blipFill>
        <p:spPr>
          <a:xfrm>
            <a:off x="4152798" y="5148155"/>
            <a:ext cx="1504719" cy="692727"/>
          </a:xfrm>
          <a:prstGeom prst="rect">
            <a:avLst/>
          </a:prstGeom>
        </p:spPr>
      </p:pic>
      <p:pic>
        <p:nvPicPr>
          <p:cNvPr id="10" name="Picture 9" descr="cid:image017.jpg@01D30804.72964B20"/>
          <p:cNvPicPr/>
          <p:nvPr/>
        </p:nvPicPr>
        <p:blipFill>
          <a:blip r:embed="rId9">
            <a:extLst>
              <a:ext uri="{28A0092B-C50C-407E-A947-70E740481C1C}">
                <a14:useLocalDpi xmlns:a14="http://schemas.microsoft.com/office/drawing/2010/main" val="0"/>
              </a:ext>
            </a:extLst>
          </a:blip>
          <a:srcRect/>
          <a:stretch>
            <a:fillRect/>
          </a:stretch>
        </p:blipFill>
        <p:spPr bwMode="auto">
          <a:xfrm>
            <a:off x="5752524" y="5156589"/>
            <a:ext cx="1498662" cy="703442"/>
          </a:xfrm>
          <a:prstGeom prst="rect">
            <a:avLst/>
          </a:prstGeom>
          <a:noFill/>
          <a:ln>
            <a:noFill/>
          </a:ln>
        </p:spPr>
      </p:pic>
      <p:pic>
        <p:nvPicPr>
          <p:cNvPr id="11" name="Picture 10" descr="cid:image014.jpg@01D30804.72964B20"/>
          <p:cNvPicPr/>
          <p:nvPr/>
        </p:nvPicPr>
        <p:blipFill>
          <a:blip r:embed="rId10">
            <a:extLst>
              <a:ext uri="{28A0092B-C50C-407E-A947-70E740481C1C}">
                <a14:useLocalDpi xmlns:a14="http://schemas.microsoft.com/office/drawing/2010/main" val="0"/>
              </a:ext>
            </a:extLst>
          </a:blip>
          <a:srcRect/>
          <a:stretch>
            <a:fillRect/>
          </a:stretch>
        </p:blipFill>
        <p:spPr bwMode="auto">
          <a:xfrm>
            <a:off x="7317801" y="5148155"/>
            <a:ext cx="783772" cy="648215"/>
          </a:xfrm>
          <a:prstGeom prst="rect">
            <a:avLst/>
          </a:prstGeom>
          <a:noFill/>
          <a:ln>
            <a:noFill/>
          </a:ln>
        </p:spPr>
      </p:pic>
    </p:spTree>
    <p:extLst>
      <p:ext uri="{BB962C8B-B14F-4D97-AF65-F5344CB8AC3E}">
        <p14:creationId xmlns:p14="http://schemas.microsoft.com/office/powerpoint/2010/main" val="2814033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40000">
              <a:schemeClr val="accent1">
                <a:lumMod val="5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2162" y="177772"/>
            <a:ext cx="2001079" cy="964923"/>
          </a:xfrm>
          <a:prstGeom prst="rect">
            <a:avLst/>
          </a:prstGeom>
        </p:spPr>
      </p:pic>
      <p:sp>
        <p:nvSpPr>
          <p:cNvPr id="5" name="Rectangle 4"/>
          <p:cNvSpPr/>
          <p:nvPr/>
        </p:nvSpPr>
        <p:spPr>
          <a:xfrm>
            <a:off x="-91355" y="148782"/>
            <a:ext cx="5746567" cy="99391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6000" b="1" dirty="0">
                <a:solidFill>
                  <a:srgbClr val="002060"/>
                </a:solidFill>
              </a:rPr>
              <a:t>Value Offering</a:t>
            </a:r>
          </a:p>
        </p:txBody>
      </p:sp>
      <p:pic>
        <p:nvPicPr>
          <p:cNvPr id="13" name="Picture 2" descr="http://cdn.sykes.com/wp-content/uploads/2014/07/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166424"/>
            <a:ext cx="12192000" cy="394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576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40000">
              <a:schemeClr val="accent1">
                <a:lumMod val="5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2162" y="177772"/>
            <a:ext cx="2001079" cy="964923"/>
          </a:xfrm>
          <a:prstGeom prst="rect">
            <a:avLst/>
          </a:prstGeom>
        </p:spPr>
      </p:pic>
      <p:sp>
        <p:nvSpPr>
          <p:cNvPr id="5" name="Rectangle 4"/>
          <p:cNvSpPr/>
          <p:nvPr/>
        </p:nvSpPr>
        <p:spPr>
          <a:xfrm>
            <a:off x="-91355" y="148782"/>
            <a:ext cx="5746567" cy="99391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6000" b="1" dirty="0">
                <a:solidFill>
                  <a:srgbClr val="002060"/>
                </a:solidFill>
              </a:rPr>
              <a:t>Value Offering</a:t>
            </a:r>
          </a:p>
        </p:txBody>
      </p:sp>
      <p:grpSp>
        <p:nvGrpSpPr>
          <p:cNvPr id="14" name="Group 15"/>
          <p:cNvGrpSpPr/>
          <p:nvPr/>
        </p:nvGrpSpPr>
        <p:grpSpPr>
          <a:xfrm>
            <a:off x="460513" y="1285081"/>
            <a:ext cx="8299173" cy="5178753"/>
            <a:chOff x="3501643" y="1220623"/>
            <a:chExt cx="3753612" cy="5178753"/>
          </a:xfrm>
          <a:solidFill>
            <a:srgbClr val="002060"/>
          </a:solidFill>
          <a:scene3d>
            <a:camera prst="orthographicFront">
              <a:rot lat="0" lon="0" rev="0"/>
            </a:camera>
            <a:lightRig rig="soft" dir="t">
              <a:rot lat="0" lon="0" rev="0"/>
            </a:lightRig>
          </a:scene3d>
        </p:grpSpPr>
        <p:sp>
          <p:nvSpPr>
            <p:cNvPr id="15" name="Freeform 2"/>
            <p:cNvSpPr/>
            <p:nvPr/>
          </p:nvSpPr>
          <p:spPr>
            <a:xfrm>
              <a:off x="3501643" y="1220623"/>
              <a:ext cx="3753612" cy="828600"/>
            </a:xfrm>
            <a:prstGeom prst="rect">
              <a:avLst/>
            </a:prstGeom>
            <a:solidFill>
              <a:schemeClr val="tx2">
                <a:lumMod val="20000"/>
                <a:lumOff val="80000"/>
              </a:schemeClr>
            </a:solidFill>
            <a:ln w="9525"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spcFirstLastPara="0" vert="horz" wrap="square" lIns="109029" tIns="74739" rIns="109029" bIns="74739" numCol="1" spcCol="1270" anchor="ctr" anchorCtr="0">
              <a:noAutofit/>
            </a:bodyPr>
            <a:lstStyle/>
            <a:p>
              <a:pPr algn="just" defTabSz="800001">
                <a:spcBef>
                  <a:spcPct val="0"/>
                </a:spcBef>
                <a:spcAft>
                  <a:spcPts val="600"/>
                </a:spcAft>
                <a:defRPr/>
              </a:pPr>
              <a:r>
                <a:rPr lang="en-US" sz="1600" b="1" kern="0" dirty="0">
                  <a:solidFill>
                    <a:srgbClr val="002060"/>
                  </a:solidFill>
                </a:rPr>
                <a:t>Been There , Done That </a:t>
              </a:r>
            </a:p>
            <a:p>
              <a:pPr algn="just" defTabSz="800001">
                <a:spcBef>
                  <a:spcPct val="0"/>
                </a:spcBef>
                <a:spcAft>
                  <a:spcPts val="600"/>
                </a:spcAft>
                <a:defRPr/>
              </a:pPr>
              <a:r>
                <a:rPr lang="en-US" sz="1500" b="1" kern="0" dirty="0">
                  <a:solidFill>
                    <a:srgbClr val="002060"/>
                  </a:solidFill>
                </a:rPr>
                <a:t>Track record of delivering and supporting successful complex systems</a:t>
              </a:r>
              <a:r>
                <a:rPr lang="en-US" sz="1500" b="1" kern="0" dirty="0" smtClean="0">
                  <a:solidFill>
                    <a:srgbClr val="002060"/>
                  </a:solidFill>
                </a:rPr>
                <a:t>. Certified associations. Certified References</a:t>
              </a:r>
              <a:endParaRPr lang="en-US" sz="1500" b="1" kern="0" dirty="0">
                <a:solidFill>
                  <a:srgbClr val="002060"/>
                </a:solidFill>
              </a:endParaRPr>
            </a:p>
          </p:txBody>
        </p:sp>
        <p:sp>
          <p:nvSpPr>
            <p:cNvPr id="16" name="Freeform 5"/>
            <p:cNvSpPr/>
            <p:nvPr/>
          </p:nvSpPr>
          <p:spPr>
            <a:xfrm>
              <a:off x="3501643" y="2090653"/>
              <a:ext cx="3753612" cy="828600"/>
            </a:xfrm>
            <a:prstGeom prst="rect">
              <a:avLst/>
            </a:prstGeom>
            <a:solidFill>
              <a:schemeClr val="tx2">
                <a:lumMod val="20000"/>
                <a:lumOff val="80000"/>
              </a:schemeClr>
            </a:solidFill>
            <a:ln w="9525"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spcFirstLastPara="0" vert="horz" wrap="square" lIns="109029" tIns="74739" rIns="109029" bIns="74739" numCol="1" spcCol="1270" anchor="ctr" anchorCtr="0">
              <a:noAutofit/>
            </a:bodyPr>
            <a:lstStyle/>
            <a:p>
              <a:pPr algn="just" defTabSz="800001">
                <a:lnSpc>
                  <a:spcPct val="90000"/>
                </a:lnSpc>
                <a:spcBef>
                  <a:spcPct val="0"/>
                </a:spcBef>
                <a:spcAft>
                  <a:spcPct val="35000"/>
                </a:spcAft>
                <a:defRPr/>
              </a:pPr>
              <a:endParaRPr lang="en-US" sz="1400" b="1" kern="0" dirty="0">
                <a:solidFill>
                  <a:srgbClr val="002060"/>
                </a:solidFill>
              </a:endParaRPr>
            </a:p>
            <a:p>
              <a:pPr algn="just" defTabSz="800001">
                <a:spcBef>
                  <a:spcPct val="0"/>
                </a:spcBef>
                <a:spcAft>
                  <a:spcPts val="600"/>
                </a:spcAft>
                <a:defRPr/>
              </a:pPr>
              <a:r>
                <a:rPr lang="en-US" sz="1600" b="1" kern="0" dirty="0">
                  <a:solidFill>
                    <a:srgbClr val="002060"/>
                  </a:solidFill>
                </a:rPr>
                <a:t>Right Size Organization</a:t>
              </a:r>
            </a:p>
            <a:p>
              <a:pPr algn="just" defTabSz="800001">
                <a:spcBef>
                  <a:spcPct val="0"/>
                </a:spcBef>
                <a:spcAft>
                  <a:spcPts val="600"/>
                </a:spcAft>
                <a:defRPr/>
              </a:pPr>
              <a:r>
                <a:rPr lang="en-US" sz="1600" b="1" kern="0" dirty="0" smtClean="0">
                  <a:solidFill>
                    <a:srgbClr val="002060"/>
                  </a:solidFill>
                </a:rPr>
                <a:t>T</a:t>
              </a:r>
              <a:r>
                <a:rPr lang="en-US" sz="1500" b="1" kern="0" dirty="0" smtClean="0">
                  <a:solidFill>
                    <a:srgbClr val="002060"/>
                  </a:solidFill>
                </a:rPr>
                <a:t>raded in large </a:t>
              </a:r>
              <a:r>
                <a:rPr lang="en-US" sz="1500" b="1" kern="0" dirty="0">
                  <a:solidFill>
                    <a:srgbClr val="002060"/>
                  </a:solidFill>
                </a:rPr>
                <a:t>estimated revenue. Stable and strong governance.</a:t>
              </a:r>
            </a:p>
            <a:p>
              <a:pPr algn="just" defTabSz="800001">
                <a:spcBef>
                  <a:spcPct val="0"/>
                </a:spcBef>
                <a:spcAft>
                  <a:spcPts val="600"/>
                </a:spcAft>
                <a:defRPr/>
              </a:pPr>
              <a:endParaRPr lang="en-US" sz="1400" b="1" kern="0" dirty="0">
                <a:solidFill>
                  <a:srgbClr val="002060"/>
                </a:solidFill>
              </a:endParaRPr>
            </a:p>
          </p:txBody>
        </p:sp>
        <p:sp>
          <p:nvSpPr>
            <p:cNvPr id="17" name="Freeform 7"/>
            <p:cNvSpPr/>
            <p:nvPr/>
          </p:nvSpPr>
          <p:spPr>
            <a:xfrm>
              <a:off x="3501643" y="2960684"/>
              <a:ext cx="3753612" cy="828600"/>
            </a:xfrm>
            <a:prstGeom prst="rect">
              <a:avLst/>
            </a:prstGeom>
            <a:solidFill>
              <a:schemeClr val="tx2">
                <a:lumMod val="20000"/>
                <a:lumOff val="80000"/>
              </a:schemeClr>
            </a:solidFill>
            <a:ln w="9525"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spcFirstLastPara="0" vert="horz" wrap="square" lIns="109029" tIns="74739" rIns="109029" bIns="74739" numCol="1" spcCol="1270" anchor="ctr" anchorCtr="0">
              <a:noAutofit/>
            </a:bodyPr>
            <a:lstStyle/>
            <a:p>
              <a:pPr algn="just" defTabSz="800001">
                <a:spcBef>
                  <a:spcPct val="0"/>
                </a:spcBef>
                <a:spcAft>
                  <a:spcPts val="600"/>
                </a:spcAft>
                <a:defRPr/>
              </a:pPr>
              <a:r>
                <a:rPr lang="en-US" sz="1600" b="1" kern="0" dirty="0" smtClean="0">
                  <a:solidFill>
                    <a:srgbClr val="002060"/>
                  </a:solidFill>
                </a:rPr>
                <a:t>Multi Vendor </a:t>
              </a:r>
              <a:r>
                <a:rPr lang="en-US" sz="1600" b="1" kern="0" dirty="0">
                  <a:solidFill>
                    <a:srgbClr val="002060"/>
                  </a:solidFill>
                </a:rPr>
                <a:t>Expertise</a:t>
              </a:r>
            </a:p>
            <a:p>
              <a:pPr algn="just" defTabSz="800001">
                <a:spcBef>
                  <a:spcPct val="0"/>
                </a:spcBef>
                <a:spcAft>
                  <a:spcPts val="600"/>
                </a:spcAft>
              </a:pPr>
              <a:r>
                <a:rPr lang="en-US" sz="1500" b="1" dirty="0" smtClean="0">
                  <a:solidFill>
                    <a:srgbClr val="002060"/>
                  </a:solidFill>
                </a:rPr>
                <a:t>Oracle, SAP, Microsoft, IBM, Huawei and Hitachi </a:t>
              </a:r>
              <a:endParaRPr lang="en-US" sz="1500" b="1" kern="0" dirty="0">
                <a:solidFill>
                  <a:srgbClr val="002060"/>
                </a:solidFill>
              </a:endParaRPr>
            </a:p>
          </p:txBody>
        </p:sp>
        <p:sp>
          <p:nvSpPr>
            <p:cNvPr id="18" name="Freeform 8"/>
            <p:cNvSpPr/>
            <p:nvPr/>
          </p:nvSpPr>
          <p:spPr>
            <a:xfrm>
              <a:off x="3501643" y="3830715"/>
              <a:ext cx="3753612" cy="828600"/>
            </a:xfrm>
            <a:prstGeom prst="rect">
              <a:avLst/>
            </a:prstGeom>
            <a:solidFill>
              <a:schemeClr val="tx2">
                <a:lumMod val="20000"/>
                <a:lumOff val="80000"/>
              </a:schemeClr>
            </a:solidFill>
            <a:ln w="9525"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spcFirstLastPara="0" vert="horz" wrap="square" lIns="109029" tIns="74739" rIns="109029" bIns="74739" numCol="1" spcCol="1270" anchor="ctr" anchorCtr="0">
              <a:noAutofit/>
            </a:bodyPr>
            <a:lstStyle/>
            <a:p>
              <a:pPr algn="just" defTabSz="800001">
                <a:spcBef>
                  <a:spcPct val="0"/>
                </a:spcBef>
                <a:spcAft>
                  <a:spcPts val="300"/>
                </a:spcAft>
                <a:defRPr/>
              </a:pPr>
              <a:r>
                <a:rPr lang="en-US" sz="1600" b="1" kern="0" dirty="0">
                  <a:solidFill>
                    <a:srgbClr val="002060"/>
                  </a:solidFill>
                </a:rPr>
                <a:t>Un-paralleled Industry experience and availability</a:t>
              </a:r>
            </a:p>
            <a:p>
              <a:pPr algn="just" defTabSz="800001">
                <a:spcBef>
                  <a:spcPct val="0"/>
                </a:spcBef>
                <a:spcAft>
                  <a:spcPts val="300"/>
                </a:spcAft>
                <a:defRPr/>
              </a:pPr>
              <a:r>
                <a:rPr lang="en-US" sz="1500" b="1" kern="0" dirty="0">
                  <a:solidFill>
                    <a:srgbClr val="002060"/>
                  </a:solidFill>
                </a:rPr>
                <a:t>Extensive industry experience in handling mission critical systems and applications. 24X7 experts availability to take care of critical applications and databases. </a:t>
              </a:r>
            </a:p>
          </p:txBody>
        </p:sp>
        <p:sp>
          <p:nvSpPr>
            <p:cNvPr id="19" name="Freeform 9"/>
            <p:cNvSpPr/>
            <p:nvPr/>
          </p:nvSpPr>
          <p:spPr>
            <a:xfrm>
              <a:off x="3501643" y="4700745"/>
              <a:ext cx="3753612" cy="828600"/>
            </a:xfrm>
            <a:prstGeom prst="rect">
              <a:avLst/>
            </a:prstGeom>
            <a:solidFill>
              <a:schemeClr val="tx2">
                <a:lumMod val="20000"/>
                <a:lumOff val="80000"/>
              </a:schemeClr>
            </a:solidFill>
            <a:ln w="9525"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spcFirstLastPara="0" vert="horz" wrap="square" lIns="109029" tIns="74739" rIns="109029" bIns="74739" numCol="1" spcCol="1270" anchor="ctr" anchorCtr="0">
              <a:noAutofit/>
            </a:bodyPr>
            <a:lstStyle/>
            <a:p>
              <a:pPr algn="just" defTabSz="800001">
                <a:lnSpc>
                  <a:spcPct val="90000"/>
                </a:lnSpc>
                <a:spcBef>
                  <a:spcPct val="0"/>
                </a:spcBef>
                <a:spcAft>
                  <a:spcPct val="35000"/>
                </a:spcAft>
                <a:defRPr/>
              </a:pPr>
              <a:endParaRPr lang="en-US" sz="1400" b="1" kern="0" dirty="0">
                <a:solidFill>
                  <a:srgbClr val="002060"/>
                </a:solidFill>
              </a:endParaRPr>
            </a:p>
            <a:p>
              <a:pPr algn="just" defTabSz="800001">
                <a:lnSpc>
                  <a:spcPct val="90000"/>
                </a:lnSpc>
                <a:spcBef>
                  <a:spcPct val="0"/>
                </a:spcBef>
                <a:spcAft>
                  <a:spcPts val="600"/>
                </a:spcAft>
                <a:defRPr/>
              </a:pPr>
              <a:r>
                <a:rPr lang="en-US" sz="1600" b="1" kern="0" dirty="0">
                  <a:solidFill>
                    <a:srgbClr val="002060"/>
                  </a:solidFill>
                </a:rPr>
                <a:t>Value pricing and flexibility</a:t>
              </a:r>
            </a:p>
            <a:p>
              <a:pPr algn="just" defTabSz="800001">
                <a:lnSpc>
                  <a:spcPct val="90000"/>
                </a:lnSpc>
                <a:spcBef>
                  <a:spcPct val="0"/>
                </a:spcBef>
                <a:spcAft>
                  <a:spcPts val="600"/>
                </a:spcAft>
                <a:defRPr/>
              </a:pPr>
              <a:r>
                <a:rPr lang="en-US" sz="1500" b="1" kern="0" dirty="0">
                  <a:solidFill>
                    <a:srgbClr val="002060"/>
                  </a:solidFill>
                </a:rPr>
                <a:t>Proven successful dual-shore service delivery model with reduced cost of ownership.</a:t>
              </a:r>
            </a:p>
            <a:p>
              <a:pPr algn="just" defTabSz="800001">
                <a:lnSpc>
                  <a:spcPct val="90000"/>
                </a:lnSpc>
                <a:spcBef>
                  <a:spcPct val="0"/>
                </a:spcBef>
                <a:spcAft>
                  <a:spcPct val="35000"/>
                </a:spcAft>
                <a:defRPr/>
              </a:pPr>
              <a:endParaRPr lang="en-US" sz="1400" b="1" kern="0" dirty="0">
                <a:solidFill>
                  <a:srgbClr val="002060"/>
                </a:solidFill>
              </a:endParaRPr>
            </a:p>
          </p:txBody>
        </p:sp>
        <p:sp>
          <p:nvSpPr>
            <p:cNvPr id="20" name="Freeform 10"/>
            <p:cNvSpPr/>
            <p:nvPr/>
          </p:nvSpPr>
          <p:spPr>
            <a:xfrm>
              <a:off x="3501643" y="5570776"/>
              <a:ext cx="3753612" cy="828600"/>
            </a:xfrm>
            <a:prstGeom prst="rect">
              <a:avLst/>
            </a:prstGeom>
            <a:solidFill>
              <a:schemeClr val="tx2">
                <a:lumMod val="20000"/>
                <a:lumOff val="80000"/>
              </a:schemeClr>
            </a:solidFill>
            <a:ln w="9525"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spcFirstLastPara="0" vert="horz" wrap="square" lIns="109029" tIns="74739" rIns="109029" bIns="74739" numCol="1" spcCol="1270" anchor="ctr" anchorCtr="0">
              <a:noAutofit/>
            </a:bodyPr>
            <a:lstStyle/>
            <a:p>
              <a:pPr algn="just" defTabSz="800001">
                <a:spcBef>
                  <a:spcPct val="0"/>
                </a:spcBef>
                <a:spcAft>
                  <a:spcPts val="600"/>
                </a:spcAft>
                <a:defRPr/>
              </a:pPr>
              <a:r>
                <a:rPr lang="en-US" sz="1600" b="1" kern="0" dirty="0">
                  <a:solidFill>
                    <a:srgbClr val="002060"/>
                  </a:solidFill>
                </a:rPr>
                <a:t>Experienced Project Management and Team Leads</a:t>
              </a:r>
            </a:p>
            <a:p>
              <a:pPr algn="just" defTabSz="800001">
                <a:spcBef>
                  <a:spcPct val="0"/>
                </a:spcBef>
                <a:spcAft>
                  <a:spcPts val="600"/>
                </a:spcAft>
                <a:defRPr/>
              </a:pPr>
              <a:r>
                <a:rPr lang="en-US" sz="1500" b="1" kern="0" dirty="0">
                  <a:solidFill>
                    <a:srgbClr val="002060"/>
                  </a:solidFill>
                </a:rPr>
                <a:t>Seasoned team of professionals. Great attitude.  Ensure successful partnerships with customers.</a:t>
              </a: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5433" y="2747541"/>
            <a:ext cx="2677808" cy="2295263"/>
          </a:xfrm>
          <a:prstGeom prst="rect">
            <a:avLst/>
          </a:prstGeom>
        </p:spPr>
      </p:pic>
    </p:spTree>
    <p:extLst>
      <p:ext uri="{BB962C8B-B14F-4D97-AF65-F5344CB8AC3E}">
        <p14:creationId xmlns:p14="http://schemas.microsoft.com/office/powerpoint/2010/main" val="2771068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40000">
              <a:schemeClr val="accent1">
                <a:lumMod val="5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773258" y="148782"/>
            <a:ext cx="7174058" cy="99391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6000" b="1" dirty="0">
                <a:solidFill>
                  <a:srgbClr val="002060"/>
                </a:solidFill>
              </a:rPr>
              <a:t>Service Offering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4178" y="177772"/>
            <a:ext cx="2001079" cy="964923"/>
          </a:xfrm>
          <a:prstGeom prst="rect">
            <a:avLst/>
          </a:prstGeom>
        </p:spPr>
      </p:pic>
      <p:pic>
        <p:nvPicPr>
          <p:cNvPr id="10" name="Picture 2" descr="http://aplosrd.com/img/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66423"/>
            <a:ext cx="12192000" cy="394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253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40000">
              <a:schemeClr val="accent1">
                <a:lumMod val="5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773258" y="148782"/>
            <a:ext cx="7174058" cy="99391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6000" b="1" dirty="0">
                <a:solidFill>
                  <a:srgbClr val="002060"/>
                </a:solidFill>
              </a:rPr>
              <a:t>Service Offerings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4178" y="177772"/>
            <a:ext cx="2001079" cy="964923"/>
          </a:xfrm>
          <a:prstGeom prst="rect">
            <a:avLst/>
          </a:prstGeom>
        </p:spPr>
      </p:pic>
      <p:graphicFrame>
        <p:nvGraphicFramePr>
          <p:cNvPr id="7" name="Diagram 6"/>
          <p:cNvGraphicFramePr/>
          <p:nvPr>
            <p:extLst>
              <p:ext uri="{D42A27DB-BD31-4B8C-83A1-F6EECF244321}">
                <p14:modId xmlns:p14="http://schemas.microsoft.com/office/powerpoint/2010/main" val="1942400281"/>
              </p:ext>
            </p:extLst>
          </p:nvPr>
        </p:nvGraphicFramePr>
        <p:xfrm>
          <a:off x="2822713" y="645738"/>
          <a:ext cx="9369287" cy="5832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http://prognosisinnovation.com/wp-content/uploads/2015/09/Expertise-600-px-tall.png"/>
          <p:cNvPicPr>
            <a:picLocks noChangeAspect="1" noChangeArrowheads="1"/>
          </p:cNvPicPr>
          <p:nvPr/>
        </p:nvPicPr>
        <p:blipFill rotWithShape="1">
          <a:blip r:embed="rId8">
            <a:extLst>
              <a:ext uri="{28A0092B-C50C-407E-A947-70E740481C1C}">
                <a14:useLocalDpi xmlns:a14="http://schemas.microsoft.com/office/drawing/2010/main" val="0"/>
              </a:ext>
            </a:extLst>
          </a:blip>
          <a:srcRect l="30924" r="21646"/>
          <a:stretch/>
        </p:blipFill>
        <p:spPr bwMode="auto">
          <a:xfrm>
            <a:off x="463214" y="1836883"/>
            <a:ext cx="4306957" cy="2808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935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40000">
              <a:schemeClr val="accent1">
                <a:lumMod val="5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640736" y="105814"/>
            <a:ext cx="11321988" cy="99391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6000" b="1" dirty="0">
                <a:solidFill>
                  <a:srgbClr val="002060"/>
                </a:solidFill>
              </a:rPr>
              <a:t>Service Offerings continued</a:t>
            </a:r>
          </a:p>
        </p:txBody>
      </p:sp>
      <p:grpSp>
        <p:nvGrpSpPr>
          <p:cNvPr id="7" name="Group 11"/>
          <p:cNvGrpSpPr/>
          <p:nvPr/>
        </p:nvGrpSpPr>
        <p:grpSpPr>
          <a:xfrm>
            <a:off x="1639575" y="1673150"/>
            <a:ext cx="8782514" cy="4773253"/>
            <a:chOff x="381000" y="1613037"/>
            <a:chExt cx="8170862" cy="4178163"/>
          </a:xfrm>
        </p:grpSpPr>
        <p:sp>
          <p:nvSpPr>
            <p:cNvPr id="8" name="Rectangle 7"/>
            <p:cNvSpPr>
              <a:spLocks noChangeArrowheads="1"/>
            </p:cNvSpPr>
            <p:nvPr/>
          </p:nvSpPr>
          <p:spPr bwMode="gray">
            <a:xfrm>
              <a:off x="381000" y="5121065"/>
              <a:ext cx="5805340" cy="642781"/>
            </a:xfrm>
            <a:prstGeom prst="rect">
              <a:avLst/>
            </a:prstGeom>
            <a:solidFill>
              <a:schemeClr val="bg1">
                <a:lumMod val="95000"/>
              </a:schemeClr>
            </a:solidFill>
            <a:ln w="9525" algn="ctr">
              <a:no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4921" indent="-234921" defTabSz="914287">
                <a:lnSpc>
                  <a:spcPct val="110000"/>
                </a:lnSpc>
                <a:buClr>
                  <a:srgbClr val="E8182E"/>
                </a:buClr>
                <a:buFont typeface="Wingdings" pitchFamily="2" charset="2"/>
                <a:buChar char="§"/>
                <a:defRPr/>
              </a:pPr>
              <a:r>
                <a:rPr lang="de-DE" sz="1400" dirty="0">
                  <a:solidFill>
                    <a:prstClr val="black"/>
                  </a:solidFill>
                  <a:latin typeface="Calibri"/>
                </a:rPr>
                <a:t>Application Management, Testing</a:t>
              </a:r>
            </a:p>
            <a:p>
              <a:pPr marL="234921" indent="-234921" defTabSz="914287">
                <a:lnSpc>
                  <a:spcPct val="110000"/>
                </a:lnSpc>
                <a:buClr>
                  <a:srgbClr val="E8182E"/>
                </a:buClr>
                <a:buFont typeface="Wingdings" pitchFamily="2" charset="2"/>
                <a:buChar char="§"/>
                <a:defRPr/>
              </a:pPr>
              <a:r>
                <a:rPr lang="de-DE" sz="1400" dirty="0">
                  <a:solidFill>
                    <a:prstClr val="black"/>
                  </a:solidFill>
                  <a:latin typeface="Calibri"/>
                </a:rPr>
                <a:t>Administrations &amp; Operations</a:t>
              </a:r>
            </a:p>
          </p:txBody>
        </p:sp>
        <p:sp>
          <p:nvSpPr>
            <p:cNvPr id="9" name="Rectangle 8"/>
            <p:cNvSpPr>
              <a:spLocks noChangeArrowheads="1"/>
            </p:cNvSpPr>
            <p:nvPr/>
          </p:nvSpPr>
          <p:spPr bwMode="gray">
            <a:xfrm>
              <a:off x="381000" y="4420651"/>
              <a:ext cx="5199115" cy="656964"/>
            </a:xfrm>
            <a:prstGeom prst="rect">
              <a:avLst/>
            </a:prstGeom>
            <a:solidFill>
              <a:schemeClr val="bg1">
                <a:lumMod val="95000"/>
              </a:schemeClr>
            </a:solidFill>
            <a:ln w="9525" algn="ctr">
              <a:no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4921" indent="-234921" defTabSz="914287">
                <a:lnSpc>
                  <a:spcPct val="110000"/>
                </a:lnSpc>
                <a:buClr>
                  <a:srgbClr val="E8182E"/>
                </a:buClr>
                <a:buFont typeface="Wingdings" pitchFamily="2" charset="2"/>
                <a:buChar char="§"/>
                <a:defRPr/>
              </a:pPr>
              <a:r>
                <a:rPr lang="en-US" sz="1400" dirty="0">
                  <a:solidFill>
                    <a:prstClr val="black"/>
                  </a:solidFill>
                  <a:latin typeface="Calibri"/>
                </a:rPr>
                <a:t>Custom Development </a:t>
              </a:r>
            </a:p>
            <a:p>
              <a:pPr marL="234921" indent="-234921" defTabSz="914287">
                <a:lnSpc>
                  <a:spcPct val="110000"/>
                </a:lnSpc>
                <a:buClr>
                  <a:srgbClr val="E8182E"/>
                </a:buClr>
                <a:buFont typeface="Wingdings" pitchFamily="2" charset="2"/>
                <a:buChar char="§"/>
                <a:defRPr/>
              </a:pPr>
              <a:r>
                <a:rPr lang="en-US" sz="1400" dirty="0">
                  <a:solidFill>
                    <a:prstClr val="black"/>
                  </a:solidFill>
                  <a:latin typeface="Calibri"/>
                </a:rPr>
                <a:t>Enterprise Integration </a:t>
              </a:r>
            </a:p>
            <a:p>
              <a:pPr marL="234921" indent="-234921" defTabSz="914287">
                <a:lnSpc>
                  <a:spcPct val="110000"/>
                </a:lnSpc>
                <a:buClr>
                  <a:srgbClr val="E8182E"/>
                </a:buClr>
                <a:buFont typeface="Wingdings" pitchFamily="2" charset="2"/>
                <a:buChar char="§"/>
                <a:defRPr/>
              </a:pPr>
              <a:r>
                <a:rPr lang="en-US" sz="1400" dirty="0">
                  <a:solidFill>
                    <a:prstClr val="black"/>
                  </a:solidFill>
                  <a:latin typeface="Calibri"/>
                </a:rPr>
                <a:t>Enterprise Data Management </a:t>
              </a:r>
              <a:r>
                <a:rPr lang="en-US" baseline="3000" dirty="0">
                  <a:solidFill>
                    <a:prstClr val="black"/>
                  </a:solidFill>
                  <a:latin typeface="Calibri"/>
                </a:rPr>
                <a:t>&amp; Portals</a:t>
              </a:r>
              <a:endParaRPr lang="de-DE" baseline="3000" dirty="0">
                <a:solidFill>
                  <a:prstClr val="black"/>
                </a:solidFill>
                <a:latin typeface="Calibri"/>
              </a:endParaRPr>
            </a:p>
          </p:txBody>
        </p:sp>
        <p:sp>
          <p:nvSpPr>
            <p:cNvPr id="10" name="Rectangle 9"/>
            <p:cNvSpPr>
              <a:spLocks noChangeArrowheads="1"/>
            </p:cNvSpPr>
            <p:nvPr/>
          </p:nvSpPr>
          <p:spPr bwMode="gray">
            <a:xfrm>
              <a:off x="381000" y="3717224"/>
              <a:ext cx="4922930" cy="639786"/>
            </a:xfrm>
            <a:prstGeom prst="rect">
              <a:avLst/>
            </a:prstGeom>
            <a:solidFill>
              <a:schemeClr val="bg1">
                <a:lumMod val="95000"/>
              </a:schemeClr>
            </a:solidFill>
            <a:ln w="9525" algn="ctr">
              <a:no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4921" indent="-234921" defTabSz="914287">
                <a:lnSpc>
                  <a:spcPct val="110000"/>
                </a:lnSpc>
                <a:buClr>
                  <a:srgbClr val="E8182E"/>
                </a:buClr>
                <a:buFont typeface="Wingdings" pitchFamily="2" charset="2"/>
                <a:buChar char="§"/>
                <a:defRPr/>
              </a:pPr>
              <a:r>
                <a:rPr lang="fr-FR" sz="1400" dirty="0">
                  <a:solidFill>
                    <a:prstClr val="black"/>
                  </a:solidFill>
                  <a:latin typeface="Calibri"/>
                </a:rPr>
                <a:t>End-to-end Implementations</a:t>
              </a:r>
            </a:p>
            <a:p>
              <a:pPr marL="234921" indent="-234921" defTabSz="914287">
                <a:lnSpc>
                  <a:spcPct val="110000"/>
                </a:lnSpc>
                <a:buClr>
                  <a:srgbClr val="E8182E"/>
                </a:buClr>
                <a:buFont typeface="Wingdings" pitchFamily="2" charset="2"/>
                <a:buChar char="§"/>
                <a:defRPr/>
              </a:pPr>
              <a:r>
                <a:rPr lang="fr-FR" sz="1400" dirty="0">
                  <a:solidFill>
                    <a:prstClr val="black"/>
                  </a:solidFill>
                  <a:latin typeface="Calibri"/>
                </a:rPr>
                <a:t>Version Upgrade</a:t>
              </a:r>
            </a:p>
            <a:p>
              <a:pPr marL="234921" indent="-234921" defTabSz="914287">
                <a:lnSpc>
                  <a:spcPct val="110000"/>
                </a:lnSpc>
                <a:buClr>
                  <a:srgbClr val="E8182E"/>
                </a:buClr>
                <a:buFont typeface="Wingdings" pitchFamily="2" charset="2"/>
                <a:buChar char="§"/>
                <a:defRPr/>
              </a:pPr>
              <a:r>
                <a:rPr lang="fr-FR" sz="1400" dirty="0">
                  <a:solidFill>
                    <a:prstClr val="black"/>
                  </a:solidFill>
                  <a:latin typeface="Calibri"/>
                </a:rPr>
                <a:t>Technology Deployment </a:t>
              </a:r>
            </a:p>
          </p:txBody>
        </p:sp>
        <p:sp>
          <p:nvSpPr>
            <p:cNvPr id="11" name="Rectangle 10"/>
            <p:cNvSpPr>
              <a:spLocks noChangeArrowheads="1"/>
            </p:cNvSpPr>
            <p:nvPr/>
          </p:nvSpPr>
          <p:spPr bwMode="gray">
            <a:xfrm>
              <a:off x="381000" y="3017283"/>
              <a:ext cx="4922930" cy="641350"/>
            </a:xfrm>
            <a:prstGeom prst="rect">
              <a:avLst/>
            </a:prstGeom>
            <a:solidFill>
              <a:schemeClr val="bg1">
                <a:lumMod val="95000"/>
              </a:schemeClr>
            </a:solidFill>
            <a:ln w="9525" algn="ctr">
              <a:no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4921" indent="-234921" defTabSz="914287">
                <a:lnSpc>
                  <a:spcPct val="110000"/>
                </a:lnSpc>
                <a:buClr>
                  <a:srgbClr val="E8182E"/>
                </a:buClr>
                <a:buFont typeface="Wingdings" pitchFamily="2" charset="2"/>
                <a:buChar char="§"/>
                <a:defRPr/>
              </a:pPr>
              <a:r>
                <a:rPr lang="de-DE" sz="1400" dirty="0">
                  <a:solidFill>
                    <a:prstClr val="black"/>
                  </a:solidFill>
                  <a:latin typeface="Calibri"/>
                </a:rPr>
                <a:t>Global Template  Design &amp; Rollout</a:t>
              </a:r>
            </a:p>
            <a:p>
              <a:pPr marL="234921" indent="-234921" defTabSz="914287">
                <a:lnSpc>
                  <a:spcPct val="110000"/>
                </a:lnSpc>
                <a:buClr>
                  <a:srgbClr val="E8182E"/>
                </a:buClr>
                <a:buFont typeface="Wingdings" pitchFamily="2" charset="2"/>
                <a:buChar char="§"/>
                <a:defRPr/>
              </a:pPr>
              <a:r>
                <a:rPr lang="de-DE" sz="1400" dirty="0">
                  <a:solidFill>
                    <a:prstClr val="black"/>
                  </a:solidFill>
                  <a:latin typeface="Calibri"/>
                </a:rPr>
                <a:t>Consolidation </a:t>
              </a:r>
            </a:p>
          </p:txBody>
        </p:sp>
        <p:sp>
          <p:nvSpPr>
            <p:cNvPr id="12" name="Rectangle 11"/>
            <p:cNvSpPr>
              <a:spLocks noChangeArrowheads="1"/>
            </p:cNvSpPr>
            <p:nvPr/>
          </p:nvSpPr>
          <p:spPr bwMode="gray">
            <a:xfrm>
              <a:off x="381000" y="1629683"/>
              <a:ext cx="5618681" cy="1328356"/>
            </a:xfrm>
            <a:prstGeom prst="rect">
              <a:avLst/>
            </a:prstGeom>
            <a:solidFill>
              <a:schemeClr val="bg1">
                <a:lumMod val="95000"/>
              </a:schemeClr>
            </a:solidFill>
            <a:ln w="9525" algn="ctr">
              <a:no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4921" indent="-234921" defTabSz="914287">
                <a:lnSpc>
                  <a:spcPct val="110000"/>
                </a:lnSpc>
                <a:buClr>
                  <a:srgbClr val="E8182E"/>
                </a:buClr>
                <a:buFont typeface="Wingdings" pitchFamily="2" charset="2"/>
                <a:buChar char="§"/>
                <a:defRPr/>
              </a:pPr>
              <a:r>
                <a:rPr lang="en-US" sz="1400" dirty="0">
                  <a:solidFill>
                    <a:prstClr val="black"/>
                  </a:solidFill>
                  <a:latin typeface="Calibri"/>
                </a:rPr>
                <a:t>Business Transformation</a:t>
              </a:r>
            </a:p>
            <a:p>
              <a:pPr marL="234921" indent="-234921" defTabSz="914287">
                <a:lnSpc>
                  <a:spcPct val="110000"/>
                </a:lnSpc>
                <a:buClr>
                  <a:srgbClr val="E8182E"/>
                </a:buClr>
                <a:buFont typeface="Wingdings" pitchFamily="2" charset="2"/>
                <a:buChar char="§"/>
                <a:defRPr/>
              </a:pPr>
              <a:r>
                <a:rPr lang="en-US" sz="1400" dirty="0">
                  <a:solidFill>
                    <a:prstClr val="black"/>
                  </a:solidFill>
                  <a:latin typeface="Calibri"/>
                </a:rPr>
                <a:t>Business Process Consulting</a:t>
              </a:r>
            </a:p>
            <a:p>
              <a:pPr marL="234921" indent="-234921" defTabSz="914287">
                <a:lnSpc>
                  <a:spcPct val="110000"/>
                </a:lnSpc>
                <a:buClr>
                  <a:srgbClr val="E8182E"/>
                </a:buClr>
                <a:buFont typeface="Wingdings" pitchFamily="2" charset="2"/>
                <a:buChar char="§"/>
                <a:defRPr/>
              </a:pPr>
              <a:r>
                <a:rPr lang="en-US" sz="1400" dirty="0">
                  <a:solidFill>
                    <a:prstClr val="black"/>
                  </a:solidFill>
                  <a:latin typeface="Calibri"/>
                </a:rPr>
                <a:t>Domain Consulting </a:t>
              </a:r>
            </a:p>
            <a:p>
              <a:pPr marL="234921" indent="-234921" defTabSz="914287">
                <a:lnSpc>
                  <a:spcPct val="110000"/>
                </a:lnSpc>
                <a:buClr>
                  <a:srgbClr val="E8182E"/>
                </a:buClr>
                <a:buFont typeface="Wingdings" pitchFamily="2" charset="2"/>
                <a:buChar char="§"/>
                <a:defRPr/>
              </a:pPr>
              <a:r>
                <a:rPr lang="en-US" sz="1400" dirty="0">
                  <a:solidFill>
                    <a:prstClr val="black"/>
                  </a:solidFill>
                  <a:latin typeface="Calibri"/>
                </a:rPr>
                <a:t>IT Strategy Consulting </a:t>
              </a:r>
            </a:p>
            <a:p>
              <a:pPr marL="234921" indent="-234921" defTabSz="914287">
                <a:lnSpc>
                  <a:spcPct val="110000"/>
                </a:lnSpc>
                <a:buClr>
                  <a:srgbClr val="E8182E"/>
                </a:buClr>
                <a:buFont typeface="Wingdings" pitchFamily="2" charset="2"/>
                <a:buChar char="§"/>
                <a:defRPr/>
              </a:pPr>
              <a:r>
                <a:rPr lang="en-US" sz="1400" dirty="0">
                  <a:solidFill>
                    <a:prstClr val="black"/>
                  </a:solidFill>
                  <a:latin typeface="Calibri"/>
                </a:rPr>
                <a:t>Enterprise Architecture Consulting</a:t>
              </a:r>
            </a:p>
            <a:p>
              <a:pPr marL="234921" indent="-234921" defTabSz="914287">
                <a:lnSpc>
                  <a:spcPct val="110000"/>
                </a:lnSpc>
                <a:buClr>
                  <a:srgbClr val="E8182E"/>
                </a:buClr>
                <a:buFont typeface="Wingdings" pitchFamily="2" charset="2"/>
                <a:buChar char="§"/>
                <a:defRPr/>
              </a:pPr>
              <a:r>
                <a:rPr lang="en-US" sz="1400" dirty="0">
                  <a:solidFill>
                    <a:prstClr val="black"/>
                  </a:solidFill>
                  <a:latin typeface="Calibri"/>
                </a:rPr>
                <a:t>Business Case Creation</a:t>
              </a:r>
            </a:p>
          </p:txBody>
        </p:sp>
        <p:grpSp>
          <p:nvGrpSpPr>
            <p:cNvPr id="13" name="Group 17"/>
            <p:cNvGrpSpPr/>
            <p:nvPr/>
          </p:nvGrpSpPr>
          <p:grpSpPr>
            <a:xfrm>
              <a:off x="3392732" y="5140799"/>
              <a:ext cx="5159130" cy="650401"/>
              <a:chOff x="3392732" y="5140799"/>
              <a:chExt cx="5159130" cy="650401"/>
            </a:xfrm>
          </p:grpSpPr>
          <p:sp>
            <p:nvSpPr>
              <p:cNvPr id="26" name="Freeform 25"/>
              <p:cNvSpPr>
                <a:spLocks/>
              </p:cNvSpPr>
              <p:nvPr/>
            </p:nvSpPr>
            <p:spPr bwMode="gray">
              <a:xfrm>
                <a:off x="3392732" y="5140799"/>
                <a:ext cx="5159130" cy="650401"/>
              </a:xfrm>
              <a:custGeom>
                <a:avLst/>
                <a:gdLst>
                  <a:gd name="T0" fmla="*/ 2147483647 w 595"/>
                  <a:gd name="T1" fmla="*/ 0 h 77"/>
                  <a:gd name="T2" fmla="*/ 2147483647 w 595"/>
                  <a:gd name="T3" fmla="*/ 2147483647 h 77"/>
                  <a:gd name="T4" fmla="*/ 2147483647 w 595"/>
                  <a:gd name="T5" fmla="*/ 2147483647 h 77"/>
                  <a:gd name="T6" fmla="*/ 0 w 595"/>
                  <a:gd name="T7" fmla="*/ 2147483647 h 77"/>
                  <a:gd name="T8" fmla="*/ 2147483647 w 595"/>
                  <a:gd name="T9" fmla="*/ 0 h 77"/>
                  <a:gd name="T10" fmla="*/ 2147483647 w 595"/>
                  <a:gd name="T11" fmla="*/ 0 h 77"/>
                  <a:gd name="T12" fmla="*/ 0 60000 65536"/>
                  <a:gd name="T13" fmla="*/ 0 60000 65536"/>
                  <a:gd name="T14" fmla="*/ 0 60000 65536"/>
                  <a:gd name="T15" fmla="*/ 0 60000 65536"/>
                  <a:gd name="T16" fmla="*/ 0 60000 65536"/>
                  <a:gd name="T17" fmla="*/ 0 60000 65536"/>
                  <a:gd name="T18" fmla="*/ 0 w 595"/>
                  <a:gd name="T19" fmla="*/ 0 h 77"/>
                  <a:gd name="T20" fmla="*/ 595 w 595"/>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595" h="77">
                    <a:moveTo>
                      <a:pt x="548" y="0"/>
                    </a:moveTo>
                    <a:lnTo>
                      <a:pt x="595" y="77"/>
                    </a:lnTo>
                    <a:lnTo>
                      <a:pt x="298" y="77"/>
                    </a:lnTo>
                    <a:lnTo>
                      <a:pt x="0" y="77"/>
                    </a:lnTo>
                    <a:lnTo>
                      <a:pt x="47" y="0"/>
                    </a:lnTo>
                    <a:lnTo>
                      <a:pt x="548" y="0"/>
                    </a:lnTo>
                    <a:close/>
                  </a:path>
                </a:pathLst>
              </a:custGeom>
              <a:solidFill>
                <a:schemeClr val="accent1">
                  <a:lumMod val="50000"/>
                </a:schemeClr>
              </a:solidFill>
              <a:ln w="9525">
                <a:miter lim="800000"/>
                <a:headEnd/>
                <a:tailEnd/>
              </a:ln>
              <a:scene3d>
                <a:camera prst="legacyObliqueTopRight"/>
                <a:lightRig rig="legacyFlat3" dir="b"/>
              </a:scene3d>
              <a:sp3d extrusionH="430200" prstMaterial="legacyMatte">
                <a:bevelT w="13500" h="13500" prst="angle"/>
                <a:bevelB w="13500" h="13500" prst="angle"/>
              </a:sp3d>
            </p:spPr>
            <p:txBody>
              <a:bodyP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87">
                  <a:defRPr/>
                </a:pPr>
                <a:endParaRPr lang="en-US" baseline="3000" dirty="0">
                  <a:solidFill>
                    <a:sysClr val="windowText" lastClr="000000"/>
                  </a:solidFill>
                  <a:latin typeface="Calibri"/>
                </a:endParaRPr>
              </a:p>
            </p:txBody>
          </p:sp>
          <p:sp>
            <p:nvSpPr>
              <p:cNvPr id="27" name="Rectangle 26"/>
              <p:cNvSpPr>
                <a:spLocks noChangeArrowheads="1"/>
              </p:cNvSpPr>
              <p:nvPr/>
            </p:nvSpPr>
            <p:spPr bwMode="gray">
              <a:xfrm>
                <a:off x="5006917" y="5336634"/>
                <a:ext cx="1935364" cy="242461"/>
              </a:xfrm>
              <a:prstGeom prst="rect">
                <a:avLst/>
              </a:prstGeom>
              <a:noFill/>
              <a:ln w="9525">
                <a:noFill/>
                <a:miter lim="800000"/>
                <a:headEnd/>
                <a:tailEnd/>
              </a:ln>
            </p:spPr>
            <p:txBody>
              <a:bodyPr wrap="none" lIns="91436" tIns="45718" rIns="91436" bIns="4571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87">
                  <a:defRPr/>
                </a:pPr>
                <a:r>
                  <a:rPr lang="en-US" b="1" baseline="3000" dirty="0">
                    <a:solidFill>
                      <a:sysClr val="window" lastClr="FFFFFF"/>
                    </a:solidFill>
                    <a:latin typeface="Calibri"/>
                  </a:rPr>
                  <a:t>Post Implementation Services</a:t>
                </a:r>
              </a:p>
            </p:txBody>
          </p:sp>
        </p:grpSp>
        <p:grpSp>
          <p:nvGrpSpPr>
            <p:cNvPr id="14" name="Group 18"/>
            <p:cNvGrpSpPr/>
            <p:nvPr/>
          </p:nvGrpSpPr>
          <p:grpSpPr>
            <a:xfrm>
              <a:off x="3834628" y="4426630"/>
              <a:ext cx="4275490" cy="650401"/>
              <a:chOff x="3834628" y="4426630"/>
              <a:chExt cx="4275490" cy="650401"/>
            </a:xfrm>
          </p:grpSpPr>
          <p:sp>
            <p:nvSpPr>
              <p:cNvPr id="24" name="Freeform 23"/>
              <p:cNvSpPr>
                <a:spLocks/>
              </p:cNvSpPr>
              <p:nvPr/>
            </p:nvSpPr>
            <p:spPr bwMode="gray">
              <a:xfrm>
                <a:off x="3834628" y="4426630"/>
                <a:ext cx="4275490" cy="650401"/>
              </a:xfrm>
              <a:custGeom>
                <a:avLst/>
                <a:gdLst>
                  <a:gd name="T0" fmla="*/ 2147483647 w 493"/>
                  <a:gd name="T1" fmla="*/ 0 h 77"/>
                  <a:gd name="T2" fmla="*/ 2147483647 w 493"/>
                  <a:gd name="T3" fmla="*/ 2147483647 h 77"/>
                  <a:gd name="T4" fmla="*/ 0 w 493"/>
                  <a:gd name="T5" fmla="*/ 2147483647 h 77"/>
                  <a:gd name="T6" fmla="*/ 2147483647 w 493"/>
                  <a:gd name="T7" fmla="*/ 0 h 77"/>
                  <a:gd name="T8" fmla="*/ 2147483647 w 493"/>
                  <a:gd name="T9" fmla="*/ 0 h 77"/>
                  <a:gd name="T10" fmla="*/ 0 60000 65536"/>
                  <a:gd name="T11" fmla="*/ 0 60000 65536"/>
                  <a:gd name="T12" fmla="*/ 0 60000 65536"/>
                  <a:gd name="T13" fmla="*/ 0 60000 65536"/>
                  <a:gd name="T14" fmla="*/ 0 60000 65536"/>
                  <a:gd name="T15" fmla="*/ 0 w 493"/>
                  <a:gd name="T16" fmla="*/ 0 h 77"/>
                  <a:gd name="T17" fmla="*/ 493 w 493"/>
                  <a:gd name="T18" fmla="*/ 77 h 77"/>
                </a:gdLst>
                <a:ahLst/>
                <a:cxnLst>
                  <a:cxn ang="T10">
                    <a:pos x="T0" y="T1"/>
                  </a:cxn>
                  <a:cxn ang="T11">
                    <a:pos x="T2" y="T3"/>
                  </a:cxn>
                  <a:cxn ang="T12">
                    <a:pos x="T4" y="T5"/>
                  </a:cxn>
                  <a:cxn ang="T13">
                    <a:pos x="T6" y="T7"/>
                  </a:cxn>
                  <a:cxn ang="T14">
                    <a:pos x="T8" y="T9"/>
                  </a:cxn>
                </a:cxnLst>
                <a:rect l="T15" t="T16" r="T17" b="T18"/>
                <a:pathLst>
                  <a:path w="493" h="77">
                    <a:moveTo>
                      <a:pt x="447" y="0"/>
                    </a:moveTo>
                    <a:lnTo>
                      <a:pt x="493" y="77"/>
                    </a:lnTo>
                    <a:lnTo>
                      <a:pt x="0" y="77"/>
                    </a:lnTo>
                    <a:lnTo>
                      <a:pt x="46" y="0"/>
                    </a:lnTo>
                    <a:lnTo>
                      <a:pt x="447" y="0"/>
                    </a:lnTo>
                    <a:close/>
                  </a:path>
                </a:pathLst>
              </a:custGeom>
              <a:solidFill>
                <a:schemeClr val="bg2">
                  <a:lumMod val="25000"/>
                </a:schemeClr>
              </a:solidFill>
              <a:ln w="9525">
                <a:miter lim="800000"/>
                <a:headEnd/>
                <a:tailEnd/>
              </a:ln>
              <a:scene3d>
                <a:camera prst="legacyObliqueTopRight"/>
                <a:lightRig rig="legacyFlat3" dir="b"/>
              </a:scene3d>
              <a:sp3d extrusionH="430200" prstMaterial="legacyMatte">
                <a:bevelT w="13500" h="13500" prst="angle"/>
                <a:bevelB w="13500" h="13500" prst="angle"/>
              </a:sp3d>
            </p:spPr>
            <p:txBody>
              <a:bodyP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87">
                  <a:defRPr/>
                </a:pPr>
                <a:endParaRPr lang="en-US" baseline="3000" dirty="0">
                  <a:solidFill>
                    <a:sysClr val="windowText" lastClr="000000"/>
                  </a:solidFill>
                  <a:latin typeface="Calibri"/>
                </a:endParaRPr>
              </a:p>
            </p:txBody>
          </p:sp>
          <p:sp>
            <p:nvSpPr>
              <p:cNvPr id="25" name="Rectangle 24"/>
              <p:cNvSpPr>
                <a:spLocks noChangeArrowheads="1"/>
              </p:cNvSpPr>
              <p:nvPr/>
            </p:nvSpPr>
            <p:spPr bwMode="gray">
              <a:xfrm>
                <a:off x="5103835" y="4622466"/>
                <a:ext cx="1801440" cy="242461"/>
              </a:xfrm>
              <a:prstGeom prst="rect">
                <a:avLst/>
              </a:prstGeom>
              <a:noFill/>
              <a:ln w="9525" algn="ctr">
                <a:noFill/>
                <a:miter lim="800000"/>
                <a:headEnd/>
                <a:tailEnd/>
              </a:ln>
            </p:spPr>
            <p:txBody>
              <a:bodyPr wrap="none" lIns="91436" tIns="45718" rIns="91436" bIns="4571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87">
                  <a:defRPr/>
                </a:pPr>
                <a:r>
                  <a:rPr lang="en-US" b="1" baseline="3000" dirty="0">
                    <a:solidFill>
                      <a:sysClr val="window" lastClr="FFFFFF"/>
                    </a:solidFill>
                    <a:latin typeface="Calibri"/>
                  </a:rPr>
                  <a:t>Integration &amp; Development</a:t>
                </a:r>
              </a:p>
            </p:txBody>
          </p:sp>
        </p:grpSp>
        <p:grpSp>
          <p:nvGrpSpPr>
            <p:cNvPr id="15" name="Group 19"/>
            <p:cNvGrpSpPr/>
            <p:nvPr/>
          </p:nvGrpSpPr>
          <p:grpSpPr>
            <a:xfrm>
              <a:off x="4266857" y="3720221"/>
              <a:ext cx="3408119" cy="642643"/>
              <a:chOff x="4266857" y="3720221"/>
              <a:chExt cx="3408119" cy="642643"/>
            </a:xfrm>
          </p:grpSpPr>
          <p:sp>
            <p:nvSpPr>
              <p:cNvPr id="22" name="Freeform 21"/>
              <p:cNvSpPr>
                <a:spLocks/>
              </p:cNvSpPr>
              <p:nvPr/>
            </p:nvSpPr>
            <p:spPr bwMode="gray">
              <a:xfrm>
                <a:off x="4266857" y="3720221"/>
                <a:ext cx="3408119" cy="642643"/>
              </a:xfrm>
              <a:custGeom>
                <a:avLst/>
                <a:gdLst>
                  <a:gd name="T0" fmla="*/ 2147483647 w 393"/>
                  <a:gd name="T1" fmla="*/ 0 h 76"/>
                  <a:gd name="T2" fmla="*/ 2147483647 w 393"/>
                  <a:gd name="T3" fmla="*/ 2147483647 h 76"/>
                  <a:gd name="T4" fmla="*/ 0 w 393"/>
                  <a:gd name="T5" fmla="*/ 2147483647 h 76"/>
                  <a:gd name="T6" fmla="*/ 2147483647 w 393"/>
                  <a:gd name="T7" fmla="*/ 0 h 76"/>
                  <a:gd name="T8" fmla="*/ 2147483647 w 393"/>
                  <a:gd name="T9" fmla="*/ 0 h 76"/>
                  <a:gd name="T10" fmla="*/ 0 60000 65536"/>
                  <a:gd name="T11" fmla="*/ 0 60000 65536"/>
                  <a:gd name="T12" fmla="*/ 0 60000 65536"/>
                  <a:gd name="T13" fmla="*/ 0 60000 65536"/>
                  <a:gd name="T14" fmla="*/ 0 60000 65536"/>
                  <a:gd name="T15" fmla="*/ 0 w 393"/>
                  <a:gd name="T16" fmla="*/ 0 h 76"/>
                  <a:gd name="T17" fmla="*/ 393 w 393"/>
                  <a:gd name="T18" fmla="*/ 76 h 76"/>
                </a:gdLst>
                <a:ahLst/>
                <a:cxnLst>
                  <a:cxn ang="T10">
                    <a:pos x="T0" y="T1"/>
                  </a:cxn>
                  <a:cxn ang="T11">
                    <a:pos x="T2" y="T3"/>
                  </a:cxn>
                  <a:cxn ang="T12">
                    <a:pos x="T4" y="T5"/>
                  </a:cxn>
                  <a:cxn ang="T13">
                    <a:pos x="T6" y="T7"/>
                  </a:cxn>
                  <a:cxn ang="T14">
                    <a:pos x="T8" y="T9"/>
                  </a:cxn>
                </a:cxnLst>
                <a:rect l="T15" t="T16" r="T17" b="T18"/>
                <a:pathLst>
                  <a:path w="393" h="76">
                    <a:moveTo>
                      <a:pt x="346" y="0"/>
                    </a:moveTo>
                    <a:lnTo>
                      <a:pt x="393" y="76"/>
                    </a:lnTo>
                    <a:lnTo>
                      <a:pt x="0" y="76"/>
                    </a:lnTo>
                    <a:lnTo>
                      <a:pt x="47" y="0"/>
                    </a:lnTo>
                    <a:lnTo>
                      <a:pt x="346" y="0"/>
                    </a:lnTo>
                    <a:close/>
                  </a:path>
                </a:pathLst>
              </a:custGeom>
              <a:solidFill>
                <a:schemeClr val="tx1">
                  <a:lumMod val="65000"/>
                  <a:lumOff val="35000"/>
                </a:schemeClr>
              </a:solidFill>
              <a:ln w="9525">
                <a:miter lim="800000"/>
                <a:headEnd/>
                <a:tailEnd/>
              </a:ln>
              <a:scene3d>
                <a:camera prst="legacyObliqueTopRight"/>
                <a:lightRig rig="legacyFlat3" dir="b"/>
              </a:scene3d>
              <a:sp3d extrusionH="430200" prstMaterial="legacyMatte">
                <a:bevelT w="13500" h="13500" prst="angle"/>
                <a:bevelB w="13500" h="13500" prst="angle"/>
              </a:sp3d>
            </p:spPr>
            <p:txBody>
              <a:bodyP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87">
                  <a:defRPr/>
                </a:pPr>
                <a:endParaRPr lang="en-US" baseline="3000" dirty="0">
                  <a:solidFill>
                    <a:sysClr val="windowText" lastClr="000000"/>
                  </a:solidFill>
                  <a:latin typeface="Calibri"/>
                </a:endParaRPr>
              </a:p>
            </p:txBody>
          </p:sp>
          <p:sp>
            <p:nvSpPr>
              <p:cNvPr id="23" name="Rectangle 22"/>
              <p:cNvSpPr>
                <a:spLocks noChangeArrowheads="1"/>
              </p:cNvSpPr>
              <p:nvPr/>
            </p:nvSpPr>
            <p:spPr bwMode="gray">
              <a:xfrm>
                <a:off x="5069860" y="3910580"/>
                <a:ext cx="1863302" cy="242461"/>
              </a:xfrm>
              <a:prstGeom prst="rect">
                <a:avLst/>
              </a:prstGeom>
              <a:noFill/>
              <a:ln w="9525" algn="ctr">
                <a:noFill/>
                <a:miter lim="800000"/>
                <a:headEnd/>
                <a:tailEnd/>
              </a:ln>
            </p:spPr>
            <p:txBody>
              <a:bodyPr wrap="none" lIns="91436" tIns="45718" rIns="91436" bIns="4571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87">
                  <a:defRPr/>
                </a:pPr>
                <a:r>
                  <a:rPr lang="en-US" b="1" baseline="3000" dirty="0">
                    <a:solidFill>
                      <a:sysClr val="window" lastClr="FFFFFF"/>
                    </a:solidFill>
                    <a:latin typeface="Calibri"/>
                  </a:rPr>
                  <a:t>Implementation &amp; Upgrades</a:t>
                </a:r>
              </a:p>
            </p:txBody>
          </p:sp>
        </p:grpSp>
        <p:grpSp>
          <p:nvGrpSpPr>
            <p:cNvPr id="16" name="Group 20"/>
            <p:cNvGrpSpPr/>
            <p:nvPr/>
          </p:nvGrpSpPr>
          <p:grpSpPr>
            <a:xfrm>
              <a:off x="4701848" y="3015242"/>
              <a:ext cx="2539518" cy="642643"/>
              <a:chOff x="4701848" y="3015242"/>
              <a:chExt cx="2539518" cy="642643"/>
            </a:xfrm>
          </p:grpSpPr>
          <p:sp>
            <p:nvSpPr>
              <p:cNvPr id="20" name="Freeform 19"/>
              <p:cNvSpPr>
                <a:spLocks/>
              </p:cNvSpPr>
              <p:nvPr/>
            </p:nvSpPr>
            <p:spPr bwMode="gray">
              <a:xfrm>
                <a:off x="4701848" y="3015242"/>
                <a:ext cx="2539518" cy="642643"/>
              </a:xfrm>
              <a:custGeom>
                <a:avLst/>
                <a:gdLst>
                  <a:gd name="T0" fmla="*/ 2147483647 w 293"/>
                  <a:gd name="T1" fmla="*/ 0 h 76"/>
                  <a:gd name="T2" fmla="*/ 2147483647 w 293"/>
                  <a:gd name="T3" fmla="*/ 2147483647 h 76"/>
                  <a:gd name="T4" fmla="*/ 0 w 293"/>
                  <a:gd name="T5" fmla="*/ 2147483647 h 76"/>
                  <a:gd name="T6" fmla="*/ 2147483647 w 293"/>
                  <a:gd name="T7" fmla="*/ 0 h 76"/>
                  <a:gd name="T8" fmla="*/ 2147483647 w 293"/>
                  <a:gd name="T9" fmla="*/ 0 h 76"/>
                  <a:gd name="T10" fmla="*/ 0 60000 65536"/>
                  <a:gd name="T11" fmla="*/ 0 60000 65536"/>
                  <a:gd name="T12" fmla="*/ 0 60000 65536"/>
                  <a:gd name="T13" fmla="*/ 0 60000 65536"/>
                  <a:gd name="T14" fmla="*/ 0 60000 65536"/>
                  <a:gd name="T15" fmla="*/ 0 w 293"/>
                  <a:gd name="T16" fmla="*/ 0 h 76"/>
                  <a:gd name="T17" fmla="*/ 293 w 293"/>
                  <a:gd name="T18" fmla="*/ 76 h 76"/>
                </a:gdLst>
                <a:ahLst/>
                <a:cxnLst>
                  <a:cxn ang="T10">
                    <a:pos x="T0" y="T1"/>
                  </a:cxn>
                  <a:cxn ang="T11">
                    <a:pos x="T2" y="T3"/>
                  </a:cxn>
                  <a:cxn ang="T12">
                    <a:pos x="T4" y="T5"/>
                  </a:cxn>
                  <a:cxn ang="T13">
                    <a:pos x="T6" y="T7"/>
                  </a:cxn>
                  <a:cxn ang="T14">
                    <a:pos x="T8" y="T9"/>
                  </a:cxn>
                </a:cxnLst>
                <a:rect l="T15" t="T16" r="T17" b="T18"/>
                <a:pathLst>
                  <a:path w="293" h="76">
                    <a:moveTo>
                      <a:pt x="246" y="0"/>
                    </a:moveTo>
                    <a:lnTo>
                      <a:pt x="293" y="76"/>
                    </a:lnTo>
                    <a:lnTo>
                      <a:pt x="0" y="76"/>
                    </a:lnTo>
                    <a:lnTo>
                      <a:pt x="47" y="0"/>
                    </a:lnTo>
                    <a:lnTo>
                      <a:pt x="246" y="0"/>
                    </a:lnTo>
                    <a:close/>
                  </a:path>
                </a:pathLst>
              </a:custGeom>
              <a:solidFill>
                <a:schemeClr val="bg1">
                  <a:lumMod val="65000"/>
                </a:schemeClr>
              </a:solidFill>
              <a:ln w="9525">
                <a:miter lim="800000"/>
                <a:headEnd/>
                <a:tailEnd/>
              </a:ln>
              <a:scene3d>
                <a:camera prst="legacyObliqueTopRight"/>
                <a:lightRig rig="legacyFlat3" dir="b"/>
              </a:scene3d>
              <a:sp3d extrusionH="430200" prstMaterial="legacyMatte">
                <a:bevelT w="13500" h="13500" prst="angle"/>
                <a:bevelB w="13500" h="13500" prst="angle"/>
              </a:sp3d>
            </p:spPr>
            <p:txBody>
              <a:bodyP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87">
                  <a:defRPr/>
                </a:pPr>
                <a:endParaRPr lang="en-US" baseline="3000" dirty="0">
                  <a:solidFill>
                    <a:sysClr val="windowText" lastClr="000000"/>
                  </a:solidFill>
                  <a:latin typeface="Calibri"/>
                </a:endParaRPr>
              </a:p>
            </p:txBody>
          </p:sp>
          <p:sp>
            <p:nvSpPr>
              <p:cNvPr id="21" name="Rectangle 20"/>
              <p:cNvSpPr>
                <a:spLocks noChangeArrowheads="1"/>
              </p:cNvSpPr>
              <p:nvPr/>
            </p:nvSpPr>
            <p:spPr bwMode="gray">
              <a:xfrm>
                <a:off x="5515017" y="3103981"/>
                <a:ext cx="959118" cy="404105"/>
              </a:xfrm>
              <a:prstGeom prst="rect">
                <a:avLst/>
              </a:prstGeom>
              <a:noFill/>
              <a:ln w="9525" algn="ctr">
                <a:noFill/>
                <a:miter lim="800000"/>
                <a:headEnd/>
                <a:tailEnd/>
              </a:ln>
            </p:spPr>
            <p:txBody>
              <a:bodyPr wrap="none" lIns="91436" tIns="45718" rIns="91436" bIns="4571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87">
                  <a:defRPr/>
                </a:pPr>
                <a:r>
                  <a:rPr lang="en-US" b="1" baseline="3000" dirty="0">
                    <a:solidFill>
                      <a:sysClr val="window" lastClr="FFFFFF"/>
                    </a:solidFill>
                    <a:latin typeface="Calibri"/>
                  </a:rPr>
                  <a:t>Globalization</a:t>
                </a:r>
              </a:p>
              <a:p>
                <a:pPr algn="ctr" defTabSz="914287">
                  <a:defRPr/>
                </a:pPr>
                <a:r>
                  <a:rPr lang="en-US" b="1" baseline="3000" dirty="0">
                    <a:solidFill>
                      <a:sysClr val="window" lastClr="FFFFFF"/>
                    </a:solidFill>
                    <a:latin typeface="Calibri"/>
                  </a:rPr>
                  <a:t>Solutions</a:t>
                </a:r>
              </a:p>
            </p:txBody>
          </p:sp>
        </p:grpSp>
        <p:grpSp>
          <p:nvGrpSpPr>
            <p:cNvPr id="17" name="Group 21"/>
            <p:cNvGrpSpPr/>
            <p:nvPr/>
          </p:nvGrpSpPr>
          <p:grpSpPr>
            <a:xfrm>
              <a:off x="5136839" y="1613037"/>
              <a:ext cx="1672146" cy="1337008"/>
              <a:chOff x="5136839" y="1613037"/>
              <a:chExt cx="1672146" cy="1337008"/>
            </a:xfrm>
          </p:grpSpPr>
          <p:sp>
            <p:nvSpPr>
              <p:cNvPr id="18" name="Freeform 17"/>
              <p:cNvSpPr>
                <a:spLocks/>
              </p:cNvSpPr>
              <p:nvPr/>
            </p:nvSpPr>
            <p:spPr bwMode="gray">
              <a:xfrm>
                <a:off x="5136839" y="1613037"/>
                <a:ext cx="1672146" cy="1337008"/>
              </a:xfrm>
              <a:custGeom>
                <a:avLst/>
                <a:gdLst>
                  <a:gd name="T0" fmla="*/ 2147483647 w 193"/>
                  <a:gd name="T1" fmla="*/ 0 h 158"/>
                  <a:gd name="T2" fmla="*/ 2147483647 w 193"/>
                  <a:gd name="T3" fmla="*/ 2147483647 h 158"/>
                  <a:gd name="T4" fmla="*/ 0 w 193"/>
                  <a:gd name="T5" fmla="*/ 2147483647 h 158"/>
                  <a:gd name="T6" fmla="*/ 2147483647 w 193"/>
                  <a:gd name="T7" fmla="*/ 0 h 158"/>
                  <a:gd name="T8" fmla="*/ 0 60000 65536"/>
                  <a:gd name="T9" fmla="*/ 0 60000 65536"/>
                  <a:gd name="T10" fmla="*/ 0 60000 65536"/>
                  <a:gd name="T11" fmla="*/ 0 60000 65536"/>
                  <a:gd name="T12" fmla="*/ 0 w 193"/>
                  <a:gd name="T13" fmla="*/ 0 h 158"/>
                  <a:gd name="T14" fmla="*/ 193 w 193"/>
                  <a:gd name="T15" fmla="*/ 158 h 158"/>
                </a:gdLst>
                <a:ahLst/>
                <a:cxnLst>
                  <a:cxn ang="T8">
                    <a:pos x="T0" y="T1"/>
                  </a:cxn>
                  <a:cxn ang="T9">
                    <a:pos x="T2" y="T3"/>
                  </a:cxn>
                  <a:cxn ang="T10">
                    <a:pos x="T4" y="T5"/>
                  </a:cxn>
                  <a:cxn ang="T11">
                    <a:pos x="T6" y="T7"/>
                  </a:cxn>
                </a:cxnLst>
                <a:rect l="T12" t="T13" r="T14" b="T15"/>
                <a:pathLst>
                  <a:path w="193" h="158">
                    <a:moveTo>
                      <a:pt x="97" y="0"/>
                    </a:moveTo>
                    <a:lnTo>
                      <a:pt x="193" y="158"/>
                    </a:lnTo>
                    <a:lnTo>
                      <a:pt x="0" y="158"/>
                    </a:lnTo>
                    <a:lnTo>
                      <a:pt x="97" y="0"/>
                    </a:lnTo>
                    <a:close/>
                  </a:path>
                </a:pathLst>
              </a:custGeom>
              <a:solidFill>
                <a:schemeClr val="bg1">
                  <a:lumMod val="95000"/>
                </a:schemeClr>
              </a:solidFill>
              <a:ln w="9525">
                <a:miter lim="800000"/>
                <a:headEnd/>
                <a:tailEnd/>
              </a:ln>
              <a:scene3d>
                <a:camera prst="legacyObliqueTopRight"/>
                <a:lightRig rig="legacyFlat3" dir="b"/>
              </a:scene3d>
              <a:sp3d extrusionH="430200" prstMaterial="legacyMatte">
                <a:bevelT w="13500" h="13500" prst="angle"/>
                <a:bevelB w="13500" h="13500" prst="angle"/>
              </a:sp3d>
            </p:spPr>
            <p:txBody>
              <a:bodyPr>
                <a:flatTx/>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87">
                  <a:defRPr/>
                </a:pPr>
                <a:endParaRPr lang="en-US" baseline="3000" dirty="0">
                  <a:solidFill>
                    <a:sysClr val="windowText" lastClr="000000"/>
                  </a:solidFill>
                  <a:latin typeface="Calibri"/>
                </a:endParaRPr>
              </a:p>
            </p:txBody>
          </p:sp>
          <p:sp>
            <p:nvSpPr>
              <p:cNvPr id="19" name="Rectangle 18"/>
              <p:cNvSpPr>
                <a:spLocks noChangeArrowheads="1"/>
              </p:cNvSpPr>
              <p:nvPr/>
            </p:nvSpPr>
            <p:spPr bwMode="gray">
              <a:xfrm>
                <a:off x="5579304" y="2325917"/>
                <a:ext cx="804135" cy="404105"/>
              </a:xfrm>
              <a:prstGeom prst="rect">
                <a:avLst/>
              </a:prstGeom>
              <a:noFill/>
              <a:ln w="9525" algn="ctr">
                <a:noFill/>
                <a:miter lim="800000"/>
                <a:headEnd/>
                <a:tailEnd/>
              </a:ln>
            </p:spPr>
            <p:txBody>
              <a:bodyPr wrap="none" lIns="91436" tIns="45718" rIns="91436" bIns="4571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87">
                  <a:defRPr/>
                </a:pPr>
                <a:r>
                  <a:rPr lang="en-US" b="1" baseline="3000" dirty="0">
                    <a:solidFill>
                      <a:sysClr val="window" lastClr="FFFFFF"/>
                    </a:solidFill>
                    <a:latin typeface="Calibri"/>
                  </a:rPr>
                  <a:t>Strategic</a:t>
                </a:r>
              </a:p>
              <a:p>
                <a:pPr algn="ctr" defTabSz="914287">
                  <a:defRPr/>
                </a:pPr>
                <a:r>
                  <a:rPr lang="en-US" b="1" baseline="3000" dirty="0">
                    <a:solidFill>
                      <a:sysClr val="window" lastClr="FFFFFF"/>
                    </a:solidFill>
                    <a:latin typeface="Calibri"/>
                  </a:rPr>
                  <a:t>Consulting</a:t>
                </a:r>
              </a:p>
            </p:txBody>
          </p:sp>
        </p:grpSp>
      </p:grpSp>
    </p:spTree>
    <p:extLst>
      <p:ext uri="{BB962C8B-B14F-4D97-AF65-F5344CB8AC3E}">
        <p14:creationId xmlns:p14="http://schemas.microsoft.com/office/powerpoint/2010/main" val="3481242986"/>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3110</TotalTime>
  <Words>1666</Words>
  <Application>Microsoft Office PowerPoint</Application>
  <PresentationFormat>Widescreen</PresentationFormat>
  <Paragraphs>256</Paragraphs>
  <Slides>27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Helvetica Light</vt:lpstr>
      <vt:lpstr>Helvetica Neue</vt:lpstr>
      <vt:lpstr>Lucida Grande</vt:lpstr>
      <vt:lpstr>SanchezLight</vt:lpstr>
      <vt:lpstr>SanchezSemibold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Wimpie Wessels</dc:creator>
  <cp:lastModifiedBy>Neville Govender</cp:lastModifiedBy>
  <cp:revision>63</cp:revision>
  <dcterms:created xsi:type="dcterms:W3CDTF">2016-06-14T07:30:00Z</dcterms:created>
  <dcterms:modified xsi:type="dcterms:W3CDTF">2018-07-03T12:47:11Z</dcterms:modified>
</cp:coreProperties>
</file>